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74"/>
  </p:notesMasterIdLst>
  <p:sldIdLst>
    <p:sldId id="363" r:id="rId5"/>
    <p:sldId id="258" r:id="rId6"/>
    <p:sldId id="362" r:id="rId7"/>
    <p:sldId id="295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310" r:id="rId50"/>
    <p:sldId id="311" r:id="rId51"/>
    <p:sldId id="316" r:id="rId52"/>
    <p:sldId id="406" r:id="rId53"/>
    <p:sldId id="318" r:id="rId54"/>
    <p:sldId id="319" r:id="rId55"/>
    <p:sldId id="321" r:id="rId56"/>
    <p:sldId id="407" r:id="rId57"/>
    <p:sldId id="408" r:id="rId58"/>
    <p:sldId id="358" r:id="rId59"/>
    <p:sldId id="409" r:id="rId60"/>
    <p:sldId id="410" r:id="rId61"/>
    <p:sldId id="411" r:id="rId62"/>
    <p:sldId id="412" r:id="rId63"/>
    <p:sldId id="413" r:id="rId64"/>
    <p:sldId id="414" r:id="rId65"/>
    <p:sldId id="329" r:id="rId66"/>
    <p:sldId id="415" r:id="rId67"/>
    <p:sldId id="416" r:id="rId68"/>
    <p:sldId id="417" r:id="rId69"/>
    <p:sldId id="418" r:id="rId70"/>
    <p:sldId id="419" r:id="rId71"/>
    <p:sldId id="420" r:id="rId72"/>
    <p:sldId id="421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FF"/>
    <a:srgbClr val="FFFF66"/>
    <a:srgbClr val="FFFF00"/>
    <a:srgbClr val="4C4C4C"/>
    <a:srgbClr val="666666"/>
    <a:srgbClr val="400080"/>
    <a:srgbClr val="8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3" autoAdjust="0"/>
    <p:restoredTop sz="99400" autoAdjust="0"/>
  </p:normalViewPr>
  <p:slideViewPr>
    <p:cSldViewPr snapToGrid="0" snapToObjects="1">
      <p:cViewPr>
        <p:scale>
          <a:sx n="78" d="100"/>
          <a:sy n="78" d="100"/>
        </p:scale>
        <p:origin x="-832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9728"/>
    </p:cViewPr>
  </p:sorterViewPr>
  <p:notesViewPr>
    <p:cSldViewPr snapToGrid="0" snapToObjects="1">
      <p:cViewPr varScale="1">
        <p:scale>
          <a:sx n="70" d="100"/>
          <a:sy n="70" d="100"/>
        </p:scale>
        <p:origin x="-30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Composición de la Sangre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73040354330709"/>
                  <c:y val="0.02223425196850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Red blood cells</a:t>
                    </a:r>
                    <a:r>
                      <a:rPr lang="en-US" dirty="0"/>
                      <a:t>
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White blood cells</a:t>
                    </a:r>
                    <a:r>
                      <a:rPr lang="en-US" dirty="0"/>
                      <a:t>
0%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0173720472441"/>
                  <c:y val="-0.15603075787401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Plasm</a:t>
                    </a:r>
                    <a:r>
                      <a:rPr lang="en-US" dirty="0"/>
                      <a:t>
54%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Platelets</a:t>
                    </a:r>
                    <a:r>
                      <a:rPr lang="en-US" dirty="0"/>
                      <a:t>
1%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latin typeface="Mistral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Glóbulos Rojos</c:v>
                </c:pt>
                <c:pt idx="1">
                  <c:v>Glóbulos Blancos</c:v>
                </c:pt>
                <c:pt idx="2">
                  <c:v>Plasma</c:v>
                </c:pt>
                <c:pt idx="3">
                  <c:v>Plaquetas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 formatCode="0%">
                  <c:v>0.45</c:v>
                </c:pt>
                <c:pt idx="1">
                  <c:v>0.002</c:v>
                </c:pt>
                <c:pt idx="2" formatCode="0%">
                  <c:v>0.54</c:v>
                </c:pt>
                <c:pt idx="3">
                  <c:v>0.008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338D5-B539-CD42-BDAA-52B9B8A55CEF}" type="doc">
      <dgm:prSet loTypeId="urn:microsoft.com/office/officeart/2005/8/layout/gear1" loCatId="" qsTypeId="urn:microsoft.com/office/officeart/2009/2/quickstyle/3D8" qsCatId="3D" csTypeId="urn:microsoft.com/office/officeart/2005/8/colors/accent6_2" csCatId="accent6" phldr="1"/>
      <dgm:spPr/>
    </dgm:pt>
    <dgm:pt modelId="{6563FAE4-E1AD-EF4A-BAD7-DA080E80DE4E}">
      <dgm:prSet phldrT="[Texto]" custT="1"/>
      <dgm:spPr/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Matter</a:t>
          </a:r>
          <a:endParaRPr lang="es-ES" sz="2000" dirty="0">
            <a:solidFill>
              <a:schemeClr val="tx1"/>
            </a:solidFill>
          </a:endParaRPr>
        </a:p>
      </dgm:t>
    </dgm:pt>
    <dgm:pt modelId="{DB17AA7A-DB79-EA41-92C5-5F5E7CEA80B6}" type="parTrans" cxnId="{890038BC-F2D2-DF46-8A1A-2D09B7B1783A}">
      <dgm:prSet/>
      <dgm:spPr/>
      <dgm:t>
        <a:bodyPr/>
        <a:lstStyle/>
        <a:p>
          <a:endParaRPr lang="es-ES"/>
        </a:p>
      </dgm:t>
    </dgm:pt>
    <dgm:pt modelId="{84604DFC-65F5-8D48-88D7-4F5E3399384F}" type="sibTrans" cxnId="{890038BC-F2D2-DF46-8A1A-2D09B7B1783A}">
      <dgm:prSet/>
      <dgm:spPr/>
      <dgm:t>
        <a:bodyPr/>
        <a:lstStyle/>
        <a:p>
          <a:endParaRPr lang="es-ES"/>
        </a:p>
      </dgm:t>
    </dgm:pt>
    <dgm:pt modelId="{BDA1DC83-5B9C-084A-B8E1-F345C3F45729}">
      <dgm:prSet phldrT="[Texto]" custT="1"/>
      <dgm:spPr/>
      <dgm:t>
        <a:bodyPr/>
        <a:lstStyle/>
        <a:p>
          <a:r>
            <a:rPr lang="es-ES" sz="1500" dirty="0" err="1" smtClean="0">
              <a:solidFill>
                <a:srgbClr val="000000"/>
              </a:solidFill>
            </a:rPr>
            <a:t>Brain</a:t>
          </a:r>
          <a:endParaRPr lang="es-ES" sz="1500" dirty="0">
            <a:solidFill>
              <a:srgbClr val="000000"/>
            </a:solidFill>
          </a:endParaRPr>
        </a:p>
      </dgm:t>
    </dgm:pt>
    <dgm:pt modelId="{13E82603-53D2-DF41-BBCE-619746673549}" type="parTrans" cxnId="{C06283E6-A94A-F84C-BE7B-39E2BB46C8C5}">
      <dgm:prSet/>
      <dgm:spPr/>
      <dgm:t>
        <a:bodyPr/>
        <a:lstStyle/>
        <a:p>
          <a:endParaRPr lang="es-ES"/>
        </a:p>
      </dgm:t>
    </dgm:pt>
    <dgm:pt modelId="{C5CB9194-A56B-0B4C-89E2-8F166C06929B}" type="sibTrans" cxnId="{C06283E6-A94A-F84C-BE7B-39E2BB46C8C5}">
      <dgm:prSet/>
      <dgm:spPr/>
      <dgm:t>
        <a:bodyPr/>
        <a:lstStyle/>
        <a:p>
          <a:endParaRPr lang="es-ES"/>
        </a:p>
      </dgm:t>
    </dgm:pt>
    <dgm:pt modelId="{3BF80AF7-8969-E84B-9D8C-562B1374E7B2}">
      <dgm:prSet phldrT="[Texto]"/>
      <dgm:spPr/>
      <dgm:t>
        <a:bodyPr/>
        <a:lstStyle/>
        <a:p>
          <a:r>
            <a:rPr lang="es-ES" dirty="0" err="1" smtClean="0">
              <a:solidFill>
                <a:srgbClr val="000000"/>
              </a:solidFill>
            </a:rPr>
            <a:t>Neuron</a:t>
          </a:r>
          <a:endParaRPr lang="es-ES" dirty="0">
            <a:solidFill>
              <a:srgbClr val="000000"/>
            </a:solidFill>
          </a:endParaRPr>
        </a:p>
      </dgm:t>
    </dgm:pt>
    <dgm:pt modelId="{7055E909-18FB-4C48-838E-C5BFB63A7AB6}" type="parTrans" cxnId="{040C8F50-60D7-4D45-8851-68C4F00A2A48}">
      <dgm:prSet/>
      <dgm:spPr/>
      <dgm:t>
        <a:bodyPr/>
        <a:lstStyle/>
        <a:p>
          <a:endParaRPr lang="es-ES"/>
        </a:p>
      </dgm:t>
    </dgm:pt>
    <dgm:pt modelId="{D54EB664-4005-8542-BBDC-5EAC38777161}" type="sibTrans" cxnId="{040C8F50-60D7-4D45-8851-68C4F00A2A48}">
      <dgm:prSet/>
      <dgm:spPr/>
      <dgm:t>
        <a:bodyPr/>
        <a:lstStyle/>
        <a:p>
          <a:endParaRPr lang="es-ES"/>
        </a:p>
      </dgm:t>
    </dgm:pt>
    <dgm:pt modelId="{81F9DE2F-992E-EF41-9808-E46B6D9935A2}" type="pres">
      <dgm:prSet presAssocID="{6AA338D5-B539-CD42-BDAA-52B9B8A55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52E9C9-2108-8342-975E-CBA9B7C3649F}" type="pres">
      <dgm:prSet presAssocID="{6563FAE4-E1AD-EF4A-BAD7-DA080E80DE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979F5-C7C3-0E4B-B3C7-72A8A30681C9}" type="pres">
      <dgm:prSet presAssocID="{6563FAE4-E1AD-EF4A-BAD7-DA080E80DE4E}" presName="gear1srcNode" presStyleLbl="node1" presStyleIdx="0" presStyleCnt="3"/>
      <dgm:spPr/>
      <dgm:t>
        <a:bodyPr/>
        <a:lstStyle/>
        <a:p>
          <a:endParaRPr lang="es-ES"/>
        </a:p>
      </dgm:t>
    </dgm:pt>
    <dgm:pt modelId="{2960BDF1-0BBF-B44A-AA09-06D0C845634E}" type="pres">
      <dgm:prSet presAssocID="{6563FAE4-E1AD-EF4A-BAD7-DA080E80DE4E}" presName="gear1dstNode" presStyleLbl="node1" presStyleIdx="0" presStyleCnt="3"/>
      <dgm:spPr/>
      <dgm:t>
        <a:bodyPr/>
        <a:lstStyle/>
        <a:p>
          <a:endParaRPr lang="es-ES"/>
        </a:p>
      </dgm:t>
    </dgm:pt>
    <dgm:pt modelId="{995F3353-0E05-6A46-94A1-46AC737551EA}" type="pres">
      <dgm:prSet presAssocID="{BDA1DC83-5B9C-084A-B8E1-F345C3F457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D416-350C-2E46-A8B1-BD185DB21C06}" type="pres">
      <dgm:prSet presAssocID="{BDA1DC83-5B9C-084A-B8E1-F345C3F45729}" presName="gear2srcNode" presStyleLbl="node1" presStyleIdx="1" presStyleCnt="3"/>
      <dgm:spPr/>
      <dgm:t>
        <a:bodyPr/>
        <a:lstStyle/>
        <a:p>
          <a:endParaRPr lang="es-ES"/>
        </a:p>
      </dgm:t>
    </dgm:pt>
    <dgm:pt modelId="{A850CFDA-5D5F-314E-842E-3370279AF617}" type="pres">
      <dgm:prSet presAssocID="{BDA1DC83-5B9C-084A-B8E1-F345C3F45729}" presName="gear2dstNode" presStyleLbl="node1" presStyleIdx="1" presStyleCnt="3"/>
      <dgm:spPr/>
      <dgm:t>
        <a:bodyPr/>
        <a:lstStyle/>
        <a:p>
          <a:endParaRPr lang="es-ES"/>
        </a:p>
      </dgm:t>
    </dgm:pt>
    <dgm:pt modelId="{BFCE1B72-CD41-364F-81A5-88280B9501EA}" type="pres">
      <dgm:prSet presAssocID="{3BF80AF7-8969-E84B-9D8C-562B1374E7B2}" presName="gear3" presStyleLbl="node1" presStyleIdx="2" presStyleCnt="3"/>
      <dgm:spPr/>
      <dgm:t>
        <a:bodyPr/>
        <a:lstStyle/>
        <a:p>
          <a:endParaRPr lang="es-ES"/>
        </a:p>
      </dgm:t>
    </dgm:pt>
    <dgm:pt modelId="{2CBCC254-4CCD-B147-A141-0C4FBB09DFBF}" type="pres">
      <dgm:prSet presAssocID="{3BF80AF7-8969-E84B-9D8C-562B1374E7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37ED0-13AD-6C4C-807F-976C80A97372}" type="pres">
      <dgm:prSet presAssocID="{3BF80AF7-8969-E84B-9D8C-562B1374E7B2}" presName="gear3srcNode" presStyleLbl="node1" presStyleIdx="2" presStyleCnt="3"/>
      <dgm:spPr/>
      <dgm:t>
        <a:bodyPr/>
        <a:lstStyle/>
        <a:p>
          <a:endParaRPr lang="es-ES"/>
        </a:p>
      </dgm:t>
    </dgm:pt>
    <dgm:pt modelId="{DF037B99-045E-984D-8F07-2FD48AF15236}" type="pres">
      <dgm:prSet presAssocID="{3BF80AF7-8969-E84B-9D8C-562B1374E7B2}" presName="gear3dstNode" presStyleLbl="node1" presStyleIdx="2" presStyleCnt="3"/>
      <dgm:spPr/>
      <dgm:t>
        <a:bodyPr/>
        <a:lstStyle/>
        <a:p>
          <a:endParaRPr lang="es-ES"/>
        </a:p>
      </dgm:t>
    </dgm:pt>
    <dgm:pt modelId="{A27C1936-431D-474D-AB76-96632E2E62A8}" type="pres">
      <dgm:prSet presAssocID="{84604DFC-65F5-8D48-88D7-4F5E3399384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362B543-5D45-B345-A482-3F112D1964D7}" type="pres">
      <dgm:prSet presAssocID="{C5CB9194-A56B-0B4C-89E2-8F166C06929B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68E712F-B813-E749-9B85-404B96428613}" type="pres">
      <dgm:prSet presAssocID="{D54EB664-4005-8542-BBDC-5EAC387771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0DBBE63A-52D4-A64C-91C7-36435FF7A969}" type="presOf" srcId="{BDA1DC83-5B9C-084A-B8E1-F345C3F45729}" destId="{A850CFDA-5D5F-314E-842E-3370279AF617}" srcOrd="2" destOrd="0" presId="urn:microsoft.com/office/officeart/2005/8/layout/gear1"/>
    <dgm:cxn modelId="{794CF7DC-B794-6145-A1BA-75BB98957EAA}" type="presOf" srcId="{BDA1DC83-5B9C-084A-B8E1-F345C3F45729}" destId="{995F3353-0E05-6A46-94A1-46AC737551EA}" srcOrd="0" destOrd="0" presId="urn:microsoft.com/office/officeart/2005/8/layout/gear1"/>
    <dgm:cxn modelId="{09ABC179-2A5D-9A49-8221-C4F605936128}" type="presOf" srcId="{6563FAE4-E1AD-EF4A-BAD7-DA080E80DE4E}" destId="{2960BDF1-0BBF-B44A-AA09-06D0C845634E}" srcOrd="2" destOrd="0" presId="urn:microsoft.com/office/officeart/2005/8/layout/gear1"/>
    <dgm:cxn modelId="{9FBDCAF8-B3BC-F144-9ED2-400CC62BBE59}" type="presOf" srcId="{3BF80AF7-8969-E84B-9D8C-562B1374E7B2}" destId="{2CBCC254-4CCD-B147-A141-0C4FBB09DFBF}" srcOrd="1" destOrd="0" presId="urn:microsoft.com/office/officeart/2005/8/layout/gear1"/>
    <dgm:cxn modelId="{6D237E1A-2BF9-2F4A-8C72-F7F5C33B6A94}" type="presOf" srcId="{6563FAE4-E1AD-EF4A-BAD7-DA080E80DE4E}" destId="{91E979F5-C7C3-0E4B-B3C7-72A8A30681C9}" srcOrd="1" destOrd="0" presId="urn:microsoft.com/office/officeart/2005/8/layout/gear1"/>
    <dgm:cxn modelId="{9D3A021D-8E8D-5B47-A2E1-E147B7BD4311}" type="presOf" srcId="{C5CB9194-A56B-0B4C-89E2-8F166C06929B}" destId="{E362B543-5D45-B345-A482-3F112D1964D7}" srcOrd="0" destOrd="0" presId="urn:microsoft.com/office/officeart/2005/8/layout/gear1"/>
    <dgm:cxn modelId="{0C356452-1355-384E-B52F-27A8CC8DB906}" type="presOf" srcId="{3BF80AF7-8969-E84B-9D8C-562B1374E7B2}" destId="{1AC37ED0-13AD-6C4C-807F-976C80A97372}" srcOrd="2" destOrd="0" presId="urn:microsoft.com/office/officeart/2005/8/layout/gear1"/>
    <dgm:cxn modelId="{040C8F50-60D7-4D45-8851-68C4F00A2A48}" srcId="{6AA338D5-B539-CD42-BDAA-52B9B8A55CEF}" destId="{3BF80AF7-8969-E84B-9D8C-562B1374E7B2}" srcOrd="2" destOrd="0" parTransId="{7055E909-18FB-4C48-838E-C5BFB63A7AB6}" sibTransId="{D54EB664-4005-8542-BBDC-5EAC38777161}"/>
    <dgm:cxn modelId="{890038BC-F2D2-DF46-8A1A-2D09B7B1783A}" srcId="{6AA338D5-B539-CD42-BDAA-52B9B8A55CEF}" destId="{6563FAE4-E1AD-EF4A-BAD7-DA080E80DE4E}" srcOrd="0" destOrd="0" parTransId="{DB17AA7A-DB79-EA41-92C5-5F5E7CEA80B6}" sibTransId="{84604DFC-65F5-8D48-88D7-4F5E3399384F}"/>
    <dgm:cxn modelId="{0D3A9255-003E-9546-8829-874EC2404333}" type="presOf" srcId="{3BF80AF7-8969-E84B-9D8C-562B1374E7B2}" destId="{DF037B99-045E-984D-8F07-2FD48AF15236}" srcOrd="3" destOrd="0" presId="urn:microsoft.com/office/officeart/2005/8/layout/gear1"/>
    <dgm:cxn modelId="{7B3D1813-C652-0A48-B6B9-2CE90349100A}" type="presOf" srcId="{84604DFC-65F5-8D48-88D7-4F5E3399384F}" destId="{A27C1936-431D-474D-AB76-96632E2E62A8}" srcOrd="0" destOrd="0" presId="urn:microsoft.com/office/officeart/2005/8/layout/gear1"/>
    <dgm:cxn modelId="{1272C6C4-0C89-F942-91E6-6B830DD0E24D}" type="presOf" srcId="{D54EB664-4005-8542-BBDC-5EAC38777161}" destId="{068E712F-B813-E749-9B85-404B96428613}" srcOrd="0" destOrd="0" presId="urn:microsoft.com/office/officeart/2005/8/layout/gear1"/>
    <dgm:cxn modelId="{5452AA23-9950-CD4A-BC51-7077DC8033F8}" type="presOf" srcId="{6AA338D5-B539-CD42-BDAA-52B9B8A55CEF}" destId="{81F9DE2F-992E-EF41-9808-E46B6D9935A2}" srcOrd="0" destOrd="0" presId="urn:microsoft.com/office/officeart/2005/8/layout/gear1"/>
    <dgm:cxn modelId="{8019661E-94ED-1441-A077-BC0A1B64A77C}" type="presOf" srcId="{3BF80AF7-8969-E84B-9D8C-562B1374E7B2}" destId="{BFCE1B72-CD41-364F-81A5-88280B9501EA}" srcOrd="0" destOrd="0" presId="urn:microsoft.com/office/officeart/2005/8/layout/gear1"/>
    <dgm:cxn modelId="{6F56233E-3D9B-9947-BB0C-54AA800DA207}" type="presOf" srcId="{BDA1DC83-5B9C-084A-B8E1-F345C3F45729}" destId="{E722D416-350C-2E46-A8B1-BD185DB21C06}" srcOrd="1" destOrd="0" presId="urn:microsoft.com/office/officeart/2005/8/layout/gear1"/>
    <dgm:cxn modelId="{DE882214-BF95-8740-A5A6-A93086075D05}" type="presOf" srcId="{6563FAE4-E1AD-EF4A-BAD7-DA080E80DE4E}" destId="{6552E9C9-2108-8342-975E-CBA9B7C3649F}" srcOrd="0" destOrd="0" presId="urn:microsoft.com/office/officeart/2005/8/layout/gear1"/>
    <dgm:cxn modelId="{C06283E6-A94A-F84C-BE7B-39E2BB46C8C5}" srcId="{6AA338D5-B539-CD42-BDAA-52B9B8A55CEF}" destId="{BDA1DC83-5B9C-084A-B8E1-F345C3F45729}" srcOrd="1" destOrd="0" parTransId="{13E82603-53D2-DF41-BBCE-619746673549}" sibTransId="{C5CB9194-A56B-0B4C-89E2-8F166C06929B}"/>
    <dgm:cxn modelId="{1448DAB5-FBD0-6943-A818-1B9114D7FC10}" type="presParOf" srcId="{81F9DE2F-992E-EF41-9808-E46B6D9935A2}" destId="{6552E9C9-2108-8342-975E-CBA9B7C3649F}" srcOrd="0" destOrd="0" presId="urn:microsoft.com/office/officeart/2005/8/layout/gear1"/>
    <dgm:cxn modelId="{4DCB3FB7-D162-8C47-BE09-0665C4E5A6A8}" type="presParOf" srcId="{81F9DE2F-992E-EF41-9808-E46B6D9935A2}" destId="{91E979F5-C7C3-0E4B-B3C7-72A8A30681C9}" srcOrd="1" destOrd="0" presId="urn:microsoft.com/office/officeart/2005/8/layout/gear1"/>
    <dgm:cxn modelId="{9BAC49D5-D52A-454C-9C63-5F47C3AFFDDF}" type="presParOf" srcId="{81F9DE2F-992E-EF41-9808-E46B6D9935A2}" destId="{2960BDF1-0BBF-B44A-AA09-06D0C845634E}" srcOrd="2" destOrd="0" presId="urn:microsoft.com/office/officeart/2005/8/layout/gear1"/>
    <dgm:cxn modelId="{4711AAC4-403F-8143-A57C-5AA66853190C}" type="presParOf" srcId="{81F9DE2F-992E-EF41-9808-E46B6D9935A2}" destId="{995F3353-0E05-6A46-94A1-46AC737551EA}" srcOrd="3" destOrd="0" presId="urn:microsoft.com/office/officeart/2005/8/layout/gear1"/>
    <dgm:cxn modelId="{7D420909-EF72-4747-B46D-B46A682E1BFA}" type="presParOf" srcId="{81F9DE2F-992E-EF41-9808-E46B6D9935A2}" destId="{E722D416-350C-2E46-A8B1-BD185DB21C06}" srcOrd="4" destOrd="0" presId="urn:microsoft.com/office/officeart/2005/8/layout/gear1"/>
    <dgm:cxn modelId="{BC242371-E2CE-8844-94CC-BE6C3F31A2C5}" type="presParOf" srcId="{81F9DE2F-992E-EF41-9808-E46B6D9935A2}" destId="{A850CFDA-5D5F-314E-842E-3370279AF617}" srcOrd="5" destOrd="0" presId="urn:microsoft.com/office/officeart/2005/8/layout/gear1"/>
    <dgm:cxn modelId="{25D2BD75-74E6-CC49-80CB-DE716EEF6F7D}" type="presParOf" srcId="{81F9DE2F-992E-EF41-9808-E46B6D9935A2}" destId="{BFCE1B72-CD41-364F-81A5-88280B9501EA}" srcOrd="6" destOrd="0" presId="urn:microsoft.com/office/officeart/2005/8/layout/gear1"/>
    <dgm:cxn modelId="{10130AD0-F99D-FD42-9D56-08E1312DF12A}" type="presParOf" srcId="{81F9DE2F-992E-EF41-9808-E46B6D9935A2}" destId="{2CBCC254-4CCD-B147-A141-0C4FBB09DFBF}" srcOrd="7" destOrd="0" presId="urn:microsoft.com/office/officeart/2005/8/layout/gear1"/>
    <dgm:cxn modelId="{60FEE721-DC51-A64B-8EA4-1757BCC23377}" type="presParOf" srcId="{81F9DE2F-992E-EF41-9808-E46B6D9935A2}" destId="{1AC37ED0-13AD-6C4C-807F-976C80A97372}" srcOrd="8" destOrd="0" presId="urn:microsoft.com/office/officeart/2005/8/layout/gear1"/>
    <dgm:cxn modelId="{CC9338CD-3CFB-584E-9AF9-7672D06F667D}" type="presParOf" srcId="{81F9DE2F-992E-EF41-9808-E46B6D9935A2}" destId="{DF037B99-045E-984D-8F07-2FD48AF15236}" srcOrd="9" destOrd="0" presId="urn:microsoft.com/office/officeart/2005/8/layout/gear1"/>
    <dgm:cxn modelId="{EB8DD7D2-0740-6342-A03F-8384AA8D18F8}" type="presParOf" srcId="{81F9DE2F-992E-EF41-9808-E46B6D9935A2}" destId="{A27C1936-431D-474D-AB76-96632E2E62A8}" srcOrd="10" destOrd="0" presId="urn:microsoft.com/office/officeart/2005/8/layout/gear1"/>
    <dgm:cxn modelId="{4866DDEC-5CAC-EF44-AD53-912F4BD6D780}" type="presParOf" srcId="{81F9DE2F-992E-EF41-9808-E46B6D9935A2}" destId="{E362B543-5D45-B345-A482-3F112D1964D7}" srcOrd="11" destOrd="0" presId="urn:microsoft.com/office/officeart/2005/8/layout/gear1"/>
    <dgm:cxn modelId="{7486C139-FB19-EE46-89DE-9EC0A30FCC82}" type="presParOf" srcId="{81F9DE2F-992E-EF41-9808-E46B6D9935A2}" destId="{068E712F-B813-E749-9B85-404B964286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Heart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rate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Intestinal </a:t>
          </a:r>
          <a:r>
            <a:rPr lang="es-ES" sz="1600" dirty="0" err="1" smtClean="0">
              <a:solidFill>
                <a:srgbClr val="000000"/>
              </a:solidFill>
            </a:rPr>
            <a:t>Transit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Blood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Pressure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</a:t>
          </a:r>
          <a:r>
            <a:rPr lang="es-ES" sz="1600" dirty="0" err="1" smtClean="0">
              <a:solidFill>
                <a:srgbClr val="000000"/>
              </a:solidFill>
            </a:rPr>
            <a:t>erection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Mydriasis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5B674451-052C-E741-A00E-C4B4CE324339}" type="presOf" srcId="{B51544E4-BB45-F441-B852-0561A76AC4F7}" destId="{9E6BD77A-6BED-854A-9755-ECA3D15B3C41}" srcOrd="1" destOrd="0" presId="urn:microsoft.com/office/officeart/2005/8/layout/cycle8"/>
    <dgm:cxn modelId="{3F81C962-E7EC-304D-87EB-E69CB26821B8}" type="presOf" srcId="{ED5A14B6-1EED-5149-B2BD-8F02AFEC2425}" destId="{DF48F0F0-FEF4-B444-8444-07C7BC88506F}" srcOrd="0" destOrd="0" presId="urn:microsoft.com/office/officeart/2005/8/layout/cycle8"/>
    <dgm:cxn modelId="{374D5F1A-AA9D-3540-8EB0-8BB9F7CED1F4}" type="presOf" srcId="{F78090B6-2B07-8148-B1D3-2797BE0A4BF6}" destId="{409CA7C9-C057-8446-AA94-C9D71CAEE926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A646F09F-A123-0643-9B91-261C5B5F40BA}" type="presOf" srcId="{E5E291DA-AE28-B44C-840D-A2D4DD833AD8}" destId="{5AD9EECE-004D-A243-B7A5-9EC13C686EE1}" srcOrd="1" destOrd="0" presId="urn:microsoft.com/office/officeart/2005/8/layout/cycle8"/>
    <dgm:cxn modelId="{204D41F3-DEED-F746-BFF8-26FF4ECFB5B1}" type="presOf" srcId="{E8F307FC-3A0E-1C41-9F6F-976F12B79AE3}" destId="{625EB139-F45B-874F-8276-8BDC8CF47E04}" srcOrd="0" destOrd="0" presId="urn:microsoft.com/office/officeart/2005/8/layout/cycle8"/>
    <dgm:cxn modelId="{BDB56F42-50BD-0E4F-9598-230122B4876A}" type="presOf" srcId="{B51544E4-BB45-F441-B852-0561A76AC4F7}" destId="{7E9B59AC-DFC5-0344-A40A-58E1F3A5C290}" srcOrd="0" destOrd="0" presId="urn:microsoft.com/office/officeart/2005/8/layout/cycle8"/>
    <dgm:cxn modelId="{2F8A8C0F-EA29-EF4E-8F9D-4CBE756594E2}" type="presOf" srcId="{D916A061-F5A0-464C-9039-034E90485B86}" destId="{7026B89B-F2D6-F249-BCAB-9CAE6B056335}" srcOrd="1" destOrd="0" presId="urn:microsoft.com/office/officeart/2005/8/layout/cycle8"/>
    <dgm:cxn modelId="{B8FD648C-7993-814B-81D5-0B63B6C1E362}" type="presOf" srcId="{D916A061-F5A0-464C-9039-034E90485B86}" destId="{C9743375-BD5F-1A4C-B1FB-B34FE78DDFD9}" srcOrd="0" destOrd="0" presId="urn:microsoft.com/office/officeart/2005/8/layout/cycle8"/>
    <dgm:cxn modelId="{4BDF3154-1693-AE4C-8C07-FA07CA63ADD8}" type="presOf" srcId="{F78090B6-2B07-8148-B1D3-2797BE0A4BF6}" destId="{674306BF-912F-9143-A733-2331264B720C}" srcOrd="1" destOrd="0" presId="urn:microsoft.com/office/officeart/2005/8/layout/cycle8"/>
    <dgm:cxn modelId="{0D8D2E11-2296-1544-A87D-54BBEC1C3053}" type="presOf" srcId="{ED5A14B6-1EED-5149-B2BD-8F02AFEC2425}" destId="{0BC305F6-467E-1B4F-BACC-42FDB9CFFBA3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033EF94D-572D-F540-BDC1-5AE0F042A812}" type="presOf" srcId="{E5E291DA-AE28-B44C-840D-A2D4DD833AD8}" destId="{9A09555D-161F-7F43-B84B-E25E7EC10FFB}" srcOrd="0" destOrd="0" presId="urn:microsoft.com/office/officeart/2005/8/layout/cycle8"/>
    <dgm:cxn modelId="{1488FEA0-E0F9-9246-B588-99CA49E77D1A}" type="presParOf" srcId="{625EB139-F45B-874F-8276-8BDC8CF47E04}" destId="{409CA7C9-C057-8446-AA94-C9D71CAEE926}" srcOrd="0" destOrd="0" presId="urn:microsoft.com/office/officeart/2005/8/layout/cycle8"/>
    <dgm:cxn modelId="{8C0E1B2A-CAD5-8E49-9AEF-F985258B8EDA}" type="presParOf" srcId="{625EB139-F45B-874F-8276-8BDC8CF47E04}" destId="{22B56341-EECB-1944-8541-CE4708409CB2}" srcOrd="1" destOrd="0" presId="urn:microsoft.com/office/officeart/2005/8/layout/cycle8"/>
    <dgm:cxn modelId="{1AF64FC9-846D-2940-9021-051FA68EA83C}" type="presParOf" srcId="{625EB139-F45B-874F-8276-8BDC8CF47E04}" destId="{EBA753D6-4E40-C346-95A6-5A713B263594}" srcOrd="2" destOrd="0" presId="urn:microsoft.com/office/officeart/2005/8/layout/cycle8"/>
    <dgm:cxn modelId="{F4C87052-EA8A-0141-8227-135CB24D6ED3}" type="presParOf" srcId="{625EB139-F45B-874F-8276-8BDC8CF47E04}" destId="{674306BF-912F-9143-A733-2331264B720C}" srcOrd="3" destOrd="0" presId="urn:microsoft.com/office/officeart/2005/8/layout/cycle8"/>
    <dgm:cxn modelId="{A1D289D6-11FA-9141-B9B0-8A65CF583AD8}" type="presParOf" srcId="{625EB139-F45B-874F-8276-8BDC8CF47E04}" destId="{7E9B59AC-DFC5-0344-A40A-58E1F3A5C290}" srcOrd="4" destOrd="0" presId="urn:microsoft.com/office/officeart/2005/8/layout/cycle8"/>
    <dgm:cxn modelId="{972CECDC-D535-D445-A420-DA0AE0138313}" type="presParOf" srcId="{625EB139-F45B-874F-8276-8BDC8CF47E04}" destId="{C08A30BD-78D0-DD42-870D-EF63D867E70A}" srcOrd="5" destOrd="0" presId="urn:microsoft.com/office/officeart/2005/8/layout/cycle8"/>
    <dgm:cxn modelId="{41FF0849-D40B-5646-9CE1-20CC173F86BA}" type="presParOf" srcId="{625EB139-F45B-874F-8276-8BDC8CF47E04}" destId="{D95B9A41-0F41-8F45-9CFA-F0691EDCDD7F}" srcOrd="6" destOrd="0" presId="urn:microsoft.com/office/officeart/2005/8/layout/cycle8"/>
    <dgm:cxn modelId="{763D7F05-1684-D342-B270-21524FA0A02D}" type="presParOf" srcId="{625EB139-F45B-874F-8276-8BDC8CF47E04}" destId="{9E6BD77A-6BED-854A-9755-ECA3D15B3C41}" srcOrd="7" destOrd="0" presId="urn:microsoft.com/office/officeart/2005/8/layout/cycle8"/>
    <dgm:cxn modelId="{B637E993-941B-C142-9EBC-B207BC5F19AA}" type="presParOf" srcId="{625EB139-F45B-874F-8276-8BDC8CF47E04}" destId="{DF48F0F0-FEF4-B444-8444-07C7BC88506F}" srcOrd="8" destOrd="0" presId="urn:microsoft.com/office/officeart/2005/8/layout/cycle8"/>
    <dgm:cxn modelId="{F5DD7540-7AF9-DB42-8DE0-246DB48D4133}" type="presParOf" srcId="{625EB139-F45B-874F-8276-8BDC8CF47E04}" destId="{32A59560-AA19-304E-9E67-EFCC23BDB7CC}" srcOrd="9" destOrd="0" presId="urn:microsoft.com/office/officeart/2005/8/layout/cycle8"/>
    <dgm:cxn modelId="{86AC5A3C-1D1B-0047-B5CD-A70D592F15E8}" type="presParOf" srcId="{625EB139-F45B-874F-8276-8BDC8CF47E04}" destId="{8F0B3E69-2F03-B549-B1EA-5D2C353C3033}" srcOrd="10" destOrd="0" presId="urn:microsoft.com/office/officeart/2005/8/layout/cycle8"/>
    <dgm:cxn modelId="{A9EC7EA7-76CF-084C-BD9E-43A5C87026AC}" type="presParOf" srcId="{625EB139-F45B-874F-8276-8BDC8CF47E04}" destId="{0BC305F6-467E-1B4F-BACC-42FDB9CFFBA3}" srcOrd="11" destOrd="0" presId="urn:microsoft.com/office/officeart/2005/8/layout/cycle8"/>
    <dgm:cxn modelId="{2268C8E7-0BB4-8240-9230-33237FD4EA00}" type="presParOf" srcId="{625EB139-F45B-874F-8276-8BDC8CF47E04}" destId="{9A09555D-161F-7F43-B84B-E25E7EC10FFB}" srcOrd="12" destOrd="0" presId="urn:microsoft.com/office/officeart/2005/8/layout/cycle8"/>
    <dgm:cxn modelId="{5F36057C-2A1C-1C4C-8955-997102F3C9BD}" type="presParOf" srcId="{625EB139-F45B-874F-8276-8BDC8CF47E04}" destId="{EC24D656-4CCF-1A40-854D-A677C6BACEF2}" srcOrd="13" destOrd="0" presId="urn:microsoft.com/office/officeart/2005/8/layout/cycle8"/>
    <dgm:cxn modelId="{737EEF77-73A4-5A4F-9147-612585207068}" type="presParOf" srcId="{625EB139-F45B-874F-8276-8BDC8CF47E04}" destId="{B4065760-BA89-4B47-AD64-D630088B4954}" srcOrd="14" destOrd="0" presId="urn:microsoft.com/office/officeart/2005/8/layout/cycle8"/>
    <dgm:cxn modelId="{B668E18B-1903-984F-8189-5CCCCF8814E2}" type="presParOf" srcId="{625EB139-F45B-874F-8276-8BDC8CF47E04}" destId="{5AD9EECE-004D-A243-B7A5-9EC13C686EE1}" srcOrd="15" destOrd="0" presId="urn:microsoft.com/office/officeart/2005/8/layout/cycle8"/>
    <dgm:cxn modelId="{7AEF76D0-9318-8446-9BBA-6396F8C0722B}" type="presParOf" srcId="{625EB139-F45B-874F-8276-8BDC8CF47E04}" destId="{C9743375-BD5F-1A4C-B1FB-B34FE78DDFD9}" srcOrd="16" destOrd="0" presId="urn:microsoft.com/office/officeart/2005/8/layout/cycle8"/>
    <dgm:cxn modelId="{09A19A24-3467-4F49-B1AD-7E5EDE7696D0}" type="presParOf" srcId="{625EB139-F45B-874F-8276-8BDC8CF47E04}" destId="{40C6BAA7-E518-E743-BCED-D8609932725B}" srcOrd="17" destOrd="0" presId="urn:microsoft.com/office/officeart/2005/8/layout/cycle8"/>
    <dgm:cxn modelId="{04734CCC-96C9-8A47-9384-3784D97C3A77}" type="presParOf" srcId="{625EB139-F45B-874F-8276-8BDC8CF47E04}" destId="{4C100201-E382-1A4C-BEDD-08D04E6186CE}" srcOrd="18" destOrd="0" presId="urn:microsoft.com/office/officeart/2005/8/layout/cycle8"/>
    <dgm:cxn modelId="{B73B749E-87E3-C34A-BE1B-89C103D380A5}" type="presParOf" srcId="{625EB139-F45B-874F-8276-8BDC8CF47E04}" destId="{7026B89B-F2D6-F249-BCAB-9CAE6B056335}" srcOrd="19" destOrd="0" presId="urn:microsoft.com/office/officeart/2005/8/layout/cycle8"/>
    <dgm:cxn modelId="{7E02A0C6-46D5-1C42-A23E-F291CFB446AC}" type="presParOf" srcId="{625EB139-F45B-874F-8276-8BDC8CF47E04}" destId="{AEE53549-71ED-2C4C-937C-A094D0668130}" srcOrd="20" destOrd="0" presId="urn:microsoft.com/office/officeart/2005/8/layout/cycle8"/>
    <dgm:cxn modelId="{8CBFF275-D94F-5D45-8F27-9D42FD05208C}" type="presParOf" srcId="{625EB139-F45B-874F-8276-8BDC8CF47E04}" destId="{7BFF51AD-4A71-0E44-94B6-860025BDD5DD}" srcOrd="21" destOrd="0" presId="urn:microsoft.com/office/officeart/2005/8/layout/cycle8"/>
    <dgm:cxn modelId="{084DAE3F-7E8B-A54D-B4DE-85A21938AD50}" type="presParOf" srcId="{625EB139-F45B-874F-8276-8BDC8CF47E04}" destId="{B2E42975-0817-A248-8D2E-271A8D650DA4}" srcOrd="22" destOrd="0" presId="urn:microsoft.com/office/officeart/2005/8/layout/cycle8"/>
    <dgm:cxn modelId="{E76FED32-EBBD-0444-BE41-1DD8ECDE19BC}" type="presParOf" srcId="{625EB139-F45B-874F-8276-8BDC8CF47E04}" destId="{BF1049AD-B8BA-4D45-AD9D-2530887B4315}" srcOrd="23" destOrd="0" presId="urn:microsoft.com/office/officeart/2005/8/layout/cycle8"/>
    <dgm:cxn modelId="{BE94A4F9-7112-F048-9684-A2DA3FE0046A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Heart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rate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 Intestinal </a:t>
          </a:r>
          <a:r>
            <a:rPr lang="es-ES" sz="1600" dirty="0" err="1" smtClean="0">
              <a:solidFill>
                <a:srgbClr val="000000"/>
              </a:solidFill>
            </a:rPr>
            <a:t>Transit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Blood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Pressure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</a:t>
          </a:r>
          <a:r>
            <a:rPr lang="es-ES" sz="1600" dirty="0" err="1" smtClean="0">
              <a:solidFill>
                <a:srgbClr val="000000"/>
              </a:solidFill>
            </a:rPr>
            <a:t>erection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Mydriasis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2EA9B6A9-EF23-7B47-AC42-D6A963E3C16D}" type="presOf" srcId="{E5E291DA-AE28-B44C-840D-A2D4DD833AD8}" destId="{9A09555D-161F-7F43-B84B-E25E7EC10FFB}" srcOrd="0" destOrd="0" presId="urn:microsoft.com/office/officeart/2005/8/layout/cycle8"/>
    <dgm:cxn modelId="{26145197-C84C-6845-B93B-C064D45A226D}" type="presOf" srcId="{E8F307FC-3A0E-1C41-9F6F-976F12B79AE3}" destId="{625EB139-F45B-874F-8276-8BDC8CF47E04}" srcOrd="0" destOrd="0" presId="urn:microsoft.com/office/officeart/2005/8/layout/cycle8"/>
    <dgm:cxn modelId="{A6702F2C-4D93-854C-9198-0403E030E646}" type="presOf" srcId="{ED5A14B6-1EED-5149-B2BD-8F02AFEC2425}" destId="{0BC305F6-467E-1B4F-BACC-42FDB9CFFBA3}" srcOrd="1" destOrd="0" presId="urn:microsoft.com/office/officeart/2005/8/layout/cycle8"/>
    <dgm:cxn modelId="{C513FA5F-6CD9-6C4F-A2D4-435D0D88955C}" type="presOf" srcId="{D916A061-F5A0-464C-9039-034E90485B86}" destId="{7026B89B-F2D6-F249-BCAB-9CAE6B056335}" srcOrd="1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47CC6CDE-F74F-B64D-AE0D-60FE0CBE8AA4}" type="presOf" srcId="{D916A061-F5A0-464C-9039-034E90485B86}" destId="{C9743375-BD5F-1A4C-B1FB-B34FE78DDFD9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6DCC638C-E2C1-A14A-B256-EA2A529EE3DE}" type="presOf" srcId="{F78090B6-2B07-8148-B1D3-2797BE0A4BF6}" destId="{674306BF-912F-9143-A733-2331264B720C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860FCA61-80B0-2846-99FA-850D26DC6643}" type="presOf" srcId="{E5E291DA-AE28-B44C-840D-A2D4DD833AD8}" destId="{5AD9EECE-004D-A243-B7A5-9EC13C686EE1}" srcOrd="1" destOrd="0" presId="urn:microsoft.com/office/officeart/2005/8/layout/cycle8"/>
    <dgm:cxn modelId="{6E23B183-01CD-E742-855C-277BDDE15AB4}" type="presOf" srcId="{ED5A14B6-1EED-5149-B2BD-8F02AFEC2425}" destId="{DF48F0F0-FEF4-B444-8444-07C7BC88506F}" srcOrd="0" destOrd="0" presId="urn:microsoft.com/office/officeart/2005/8/layout/cycle8"/>
    <dgm:cxn modelId="{440F522E-5E87-F443-A496-C71F42302914}" type="presOf" srcId="{B51544E4-BB45-F441-B852-0561A76AC4F7}" destId="{9E6BD77A-6BED-854A-9755-ECA3D15B3C41}" srcOrd="1" destOrd="0" presId="urn:microsoft.com/office/officeart/2005/8/layout/cycle8"/>
    <dgm:cxn modelId="{92A6D148-4DE0-574A-B65A-88EC9FC5F90B}" type="presOf" srcId="{F78090B6-2B07-8148-B1D3-2797BE0A4BF6}" destId="{409CA7C9-C057-8446-AA94-C9D71CAEE926}" srcOrd="0" destOrd="0" presId="urn:microsoft.com/office/officeart/2005/8/layout/cycle8"/>
    <dgm:cxn modelId="{62DBBF7C-FC10-6B4F-9733-C3B142E030C5}" type="presOf" srcId="{B51544E4-BB45-F441-B852-0561A76AC4F7}" destId="{7E9B59AC-DFC5-0344-A40A-58E1F3A5C290}" srcOrd="0" destOrd="0" presId="urn:microsoft.com/office/officeart/2005/8/layout/cycle8"/>
    <dgm:cxn modelId="{AEC459EF-720A-2243-AD62-5117E003E96B}" type="presParOf" srcId="{625EB139-F45B-874F-8276-8BDC8CF47E04}" destId="{409CA7C9-C057-8446-AA94-C9D71CAEE926}" srcOrd="0" destOrd="0" presId="urn:microsoft.com/office/officeart/2005/8/layout/cycle8"/>
    <dgm:cxn modelId="{59F7E6C8-6171-B941-80E0-3C5AACEDE7AA}" type="presParOf" srcId="{625EB139-F45B-874F-8276-8BDC8CF47E04}" destId="{22B56341-EECB-1944-8541-CE4708409CB2}" srcOrd="1" destOrd="0" presId="urn:microsoft.com/office/officeart/2005/8/layout/cycle8"/>
    <dgm:cxn modelId="{296CF15D-380A-E847-9631-B47CF82D615A}" type="presParOf" srcId="{625EB139-F45B-874F-8276-8BDC8CF47E04}" destId="{EBA753D6-4E40-C346-95A6-5A713B263594}" srcOrd="2" destOrd="0" presId="urn:microsoft.com/office/officeart/2005/8/layout/cycle8"/>
    <dgm:cxn modelId="{9EB68BCB-06C2-B644-B4CB-6A034F207F0F}" type="presParOf" srcId="{625EB139-F45B-874F-8276-8BDC8CF47E04}" destId="{674306BF-912F-9143-A733-2331264B720C}" srcOrd="3" destOrd="0" presId="urn:microsoft.com/office/officeart/2005/8/layout/cycle8"/>
    <dgm:cxn modelId="{4B566AD9-3793-AD45-A6DC-C79A4B9D67B0}" type="presParOf" srcId="{625EB139-F45B-874F-8276-8BDC8CF47E04}" destId="{7E9B59AC-DFC5-0344-A40A-58E1F3A5C290}" srcOrd="4" destOrd="0" presId="urn:microsoft.com/office/officeart/2005/8/layout/cycle8"/>
    <dgm:cxn modelId="{7DB33BAD-F0BD-0447-B251-36530C3E5235}" type="presParOf" srcId="{625EB139-F45B-874F-8276-8BDC8CF47E04}" destId="{C08A30BD-78D0-DD42-870D-EF63D867E70A}" srcOrd="5" destOrd="0" presId="urn:microsoft.com/office/officeart/2005/8/layout/cycle8"/>
    <dgm:cxn modelId="{26DA0B93-4615-5842-A76E-89C48BC7EFF5}" type="presParOf" srcId="{625EB139-F45B-874F-8276-8BDC8CF47E04}" destId="{D95B9A41-0F41-8F45-9CFA-F0691EDCDD7F}" srcOrd="6" destOrd="0" presId="urn:microsoft.com/office/officeart/2005/8/layout/cycle8"/>
    <dgm:cxn modelId="{72CA6D50-CB96-0A4F-A98E-612037C12044}" type="presParOf" srcId="{625EB139-F45B-874F-8276-8BDC8CF47E04}" destId="{9E6BD77A-6BED-854A-9755-ECA3D15B3C41}" srcOrd="7" destOrd="0" presId="urn:microsoft.com/office/officeart/2005/8/layout/cycle8"/>
    <dgm:cxn modelId="{1F5E01BC-5EBD-2C4D-A273-DA3C125297E1}" type="presParOf" srcId="{625EB139-F45B-874F-8276-8BDC8CF47E04}" destId="{DF48F0F0-FEF4-B444-8444-07C7BC88506F}" srcOrd="8" destOrd="0" presId="urn:microsoft.com/office/officeart/2005/8/layout/cycle8"/>
    <dgm:cxn modelId="{FFF8ACE6-D5C5-C949-8597-FC9EB5C352A3}" type="presParOf" srcId="{625EB139-F45B-874F-8276-8BDC8CF47E04}" destId="{32A59560-AA19-304E-9E67-EFCC23BDB7CC}" srcOrd="9" destOrd="0" presId="urn:microsoft.com/office/officeart/2005/8/layout/cycle8"/>
    <dgm:cxn modelId="{F6DA08C9-6623-654F-B381-90B5749B3512}" type="presParOf" srcId="{625EB139-F45B-874F-8276-8BDC8CF47E04}" destId="{8F0B3E69-2F03-B549-B1EA-5D2C353C3033}" srcOrd="10" destOrd="0" presId="urn:microsoft.com/office/officeart/2005/8/layout/cycle8"/>
    <dgm:cxn modelId="{0A7AA2E2-0F63-0A4F-BFB6-C47A4A359D75}" type="presParOf" srcId="{625EB139-F45B-874F-8276-8BDC8CF47E04}" destId="{0BC305F6-467E-1B4F-BACC-42FDB9CFFBA3}" srcOrd="11" destOrd="0" presId="urn:microsoft.com/office/officeart/2005/8/layout/cycle8"/>
    <dgm:cxn modelId="{05960902-D673-DA47-A134-F8F9F4ECD083}" type="presParOf" srcId="{625EB139-F45B-874F-8276-8BDC8CF47E04}" destId="{9A09555D-161F-7F43-B84B-E25E7EC10FFB}" srcOrd="12" destOrd="0" presId="urn:microsoft.com/office/officeart/2005/8/layout/cycle8"/>
    <dgm:cxn modelId="{1E296331-BB7F-464E-9845-6D9E5BB18FE6}" type="presParOf" srcId="{625EB139-F45B-874F-8276-8BDC8CF47E04}" destId="{EC24D656-4CCF-1A40-854D-A677C6BACEF2}" srcOrd="13" destOrd="0" presId="urn:microsoft.com/office/officeart/2005/8/layout/cycle8"/>
    <dgm:cxn modelId="{5081B7EC-2152-054A-907A-D44EFC54B5BF}" type="presParOf" srcId="{625EB139-F45B-874F-8276-8BDC8CF47E04}" destId="{B4065760-BA89-4B47-AD64-D630088B4954}" srcOrd="14" destOrd="0" presId="urn:microsoft.com/office/officeart/2005/8/layout/cycle8"/>
    <dgm:cxn modelId="{57153DF0-02C0-AC4C-B48C-1A5905118366}" type="presParOf" srcId="{625EB139-F45B-874F-8276-8BDC8CF47E04}" destId="{5AD9EECE-004D-A243-B7A5-9EC13C686EE1}" srcOrd="15" destOrd="0" presId="urn:microsoft.com/office/officeart/2005/8/layout/cycle8"/>
    <dgm:cxn modelId="{C1C1A515-321A-B341-B7D1-FD8988D365B9}" type="presParOf" srcId="{625EB139-F45B-874F-8276-8BDC8CF47E04}" destId="{C9743375-BD5F-1A4C-B1FB-B34FE78DDFD9}" srcOrd="16" destOrd="0" presId="urn:microsoft.com/office/officeart/2005/8/layout/cycle8"/>
    <dgm:cxn modelId="{6C7AFF8D-0F55-C94C-ACEC-E4663EE3AF7A}" type="presParOf" srcId="{625EB139-F45B-874F-8276-8BDC8CF47E04}" destId="{40C6BAA7-E518-E743-BCED-D8609932725B}" srcOrd="17" destOrd="0" presId="urn:microsoft.com/office/officeart/2005/8/layout/cycle8"/>
    <dgm:cxn modelId="{074F63ED-FF01-AD45-966F-70CE2DE25E7B}" type="presParOf" srcId="{625EB139-F45B-874F-8276-8BDC8CF47E04}" destId="{4C100201-E382-1A4C-BEDD-08D04E6186CE}" srcOrd="18" destOrd="0" presId="urn:microsoft.com/office/officeart/2005/8/layout/cycle8"/>
    <dgm:cxn modelId="{B023507D-A266-784F-8F90-1671645ED667}" type="presParOf" srcId="{625EB139-F45B-874F-8276-8BDC8CF47E04}" destId="{7026B89B-F2D6-F249-BCAB-9CAE6B056335}" srcOrd="19" destOrd="0" presId="urn:microsoft.com/office/officeart/2005/8/layout/cycle8"/>
    <dgm:cxn modelId="{376DC74A-8949-7C40-8EE2-F1477BD691D3}" type="presParOf" srcId="{625EB139-F45B-874F-8276-8BDC8CF47E04}" destId="{AEE53549-71ED-2C4C-937C-A094D0668130}" srcOrd="20" destOrd="0" presId="urn:microsoft.com/office/officeart/2005/8/layout/cycle8"/>
    <dgm:cxn modelId="{253D23D8-47A6-D64C-8481-0608CEE0F29D}" type="presParOf" srcId="{625EB139-F45B-874F-8276-8BDC8CF47E04}" destId="{7BFF51AD-4A71-0E44-94B6-860025BDD5DD}" srcOrd="21" destOrd="0" presId="urn:microsoft.com/office/officeart/2005/8/layout/cycle8"/>
    <dgm:cxn modelId="{7DABB737-4C14-6D47-9A39-7037D2B93774}" type="presParOf" srcId="{625EB139-F45B-874F-8276-8BDC8CF47E04}" destId="{B2E42975-0817-A248-8D2E-271A8D650DA4}" srcOrd="22" destOrd="0" presId="urn:microsoft.com/office/officeart/2005/8/layout/cycle8"/>
    <dgm:cxn modelId="{24F46387-9D3E-7142-859B-C7795193B92E}" type="presParOf" srcId="{625EB139-F45B-874F-8276-8BDC8CF47E04}" destId="{BF1049AD-B8BA-4D45-AD9D-2530887B4315}" srcOrd="23" destOrd="0" presId="urn:microsoft.com/office/officeart/2005/8/layout/cycle8"/>
    <dgm:cxn modelId="{54E74A5A-5F1A-0F45-969B-68423EC014BE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Heart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rate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Intestinal </a:t>
          </a:r>
          <a:r>
            <a:rPr lang="es-ES" sz="1600" dirty="0" err="1" smtClean="0">
              <a:solidFill>
                <a:srgbClr val="000000"/>
              </a:solidFill>
            </a:rPr>
            <a:t>transit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Blood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pressure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</a:t>
          </a:r>
          <a:r>
            <a:rPr lang="es-ES" sz="1600" dirty="0" err="1" smtClean="0">
              <a:solidFill>
                <a:srgbClr val="000000"/>
              </a:solidFill>
            </a:rPr>
            <a:t>erection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Mydriasis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2D88D46F-1134-914C-A651-AF0D69777409}" type="presOf" srcId="{E8F307FC-3A0E-1C41-9F6F-976F12B79AE3}" destId="{625EB139-F45B-874F-8276-8BDC8CF47E04}" srcOrd="0" destOrd="0" presId="urn:microsoft.com/office/officeart/2005/8/layout/cycle8"/>
    <dgm:cxn modelId="{8B4F40EF-2D81-B448-B07A-BC566E636745}" type="presOf" srcId="{D916A061-F5A0-464C-9039-034E90485B86}" destId="{7026B89B-F2D6-F249-BCAB-9CAE6B056335}" srcOrd="1" destOrd="0" presId="urn:microsoft.com/office/officeart/2005/8/layout/cycle8"/>
    <dgm:cxn modelId="{9B8649A5-429A-BD43-82FD-E6CC2E825CDE}" type="presOf" srcId="{B51544E4-BB45-F441-B852-0561A76AC4F7}" destId="{9E6BD77A-6BED-854A-9755-ECA3D15B3C41}" srcOrd="1" destOrd="0" presId="urn:microsoft.com/office/officeart/2005/8/layout/cycle8"/>
    <dgm:cxn modelId="{E1BF19BD-42F9-9B47-ACE8-336C563DA3E9}" type="presOf" srcId="{B51544E4-BB45-F441-B852-0561A76AC4F7}" destId="{7E9B59AC-DFC5-0344-A40A-58E1F3A5C290}" srcOrd="0" destOrd="0" presId="urn:microsoft.com/office/officeart/2005/8/layout/cycle8"/>
    <dgm:cxn modelId="{D8C6F711-CEB2-3248-A612-BF25F3CB8479}" type="presOf" srcId="{ED5A14B6-1EED-5149-B2BD-8F02AFEC2425}" destId="{0BC305F6-467E-1B4F-BACC-42FDB9CFFBA3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BB11709E-8EE0-724D-B4D4-7D9546AAB0EE}" type="presOf" srcId="{F78090B6-2B07-8148-B1D3-2797BE0A4BF6}" destId="{409CA7C9-C057-8446-AA94-C9D71CAEE926}" srcOrd="0" destOrd="0" presId="urn:microsoft.com/office/officeart/2005/8/layout/cycle8"/>
    <dgm:cxn modelId="{87665A8B-05C2-8A44-A948-3BD8BA8A7419}" type="presOf" srcId="{E5E291DA-AE28-B44C-840D-A2D4DD833AD8}" destId="{5AD9EECE-004D-A243-B7A5-9EC13C686EE1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9D7BEADF-2B0F-C342-B073-80497B3AA746}" type="presOf" srcId="{ED5A14B6-1EED-5149-B2BD-8F02AFEC2425}" destId="{DF48F0F0-FEF4-B444-8444-07C7BC88506F}" srcOrd="0" destOrd="0" presId="urn:microsoft.com/office/officeart/2005/8/layout/cycle8"/>
    <dgm:cxn modelId="{9FBC4021-654F-AF48-A229-1FA5EF7FAFAD}" type="presOf" srcId="{F78090B6-2B07-8148-B1D3-2797BE0A4BF6}" destId="{674306BF-912F-9143-A733-2331264B720C}" srcOrd="1" destOrd="0" presId="urn:microsoft.com/office/officeart/2005/8/layout/cycle8"/>
    <dgm:cxn modelId="{0228A256-73B5-7945-907B-8E9834F9CB13}" type="presOf" srcId="{E5E291DA-AE28-B44C-840D-A2D4DD833AD8}" destId="{9A09555D-161F-7F43-B84B-E25E7EC10FFB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335CA644-C012-D342-8778-72C9265EB6B5}" type="presOf" srcId="{D916A061-F5A0-464C-9039-034E90485B86}" destId="{C9743375-BD5F-1A4C-B1FB-B34FE78DDFD9}" srcOrd="0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515FF13E-87A0-404D-8E42-B28F89B5851A}" type="presParOf" srcId="{625EB139-F45B-874F-8276-8BDC8CF47E04}" destId="{409CA7C9-C057-8446-AA94-C9D71CAEE926}" srcOrd="0" destOrd="0" presId="urn:microsoft.com/office/officeart/2005/8/layout/cycle8"/>
    <dgm:cxn modelId="{870DEC3E-E280-1041-9785-851E78010883}" type="presParOf" srcId="{625EB139-F45B-874F-8276-8BDC8CF47E04}" destId="{22B56341-EECB-1944-8541-CE4708409CB2}" srcOrd="1" destOrd="0" presId="urn:microsoft.com/office/officeart/2005/8/layout/cycle8"/>
    <dgm:cxn modelId="{599409EF-437D-DC47-9928-21D58ED122A4}" type="presParOf" srcId="{625EB139-F45B-874F-8276-8BDC8CF47E04}" destId="{EBA753D6-4E40-C346-95A6-5A713B263594}" srcOrd="2" destOrd="0" presId="urn:microsoft.com/office/officeart/2005/8/layout/cycle8"/>
    <dgm:cxn modelId="{F45253FD-1F33-5849-953A-52EB4086CEC2}" type="presParOf" srcId="{625EB139-F45B-874F-8276-8BDC8CF47E04}" destId="{674306BF-912F-9143-A733-2331264B720C}" srcOrd="3" destOrd="0" presId="urn:microsoft.com/office/officeart/2005/8/layout/cycle8"/>
    <dgm:cxn modelId="{B5E4B139-CC19-6E48-8AC4-4416D69CE24F}" type="presParOf" srcId="{625EB139-F45B-874F-8276-8BDC8CF47E04}" destId="{7E9B59AC-DFC5-0344-A40A-58E1F3A5C290}" srcOrd="4" destOrd="0" presId="urn:microsoft.com/office/officeart/2005/8/layout/cycle8"/>
    <dgm:cxn modelId="{A9C73699-567D-764F-BEE2-9262FCAA68CB}" type="presParOf" srcId="{625EB139-F45B-874F-8276-8BDC8CF47E04}" destId="{C08A30BD-78D0-DD42-870D-EF63D867E70A}" srcOrd="5" destOrd="0" presId="urn:microsoft.com/office/officeart/2005/8/layout/cycle8"/>
    <dgm:cxn modelId="{DAF0E165-1113-4740-B987-B46165FDDEF6}" type="presParOf" srcId="{625EB139-F45B-874F-8276-8BDC8CF47E04}" destId="{D95B9A41-0F41-8F45-9CFA-F0691EDCDD7F}" srcOrd="6" destOrd="0" presId="urn:microsoft.com/office/officeart/2005/8/layout/cycle8"/>
    <dgm:cxn modelId="{1C73A442-66DD-CF4B-AF85-04B153E34461}" type="presParOf" srcId="{625EB139-F45B-874F-8276-8BDC8CF47E04}" destId="{9E6BD77A-6BED-854A-9755-ECA3D15B3C41}" srcOrd="7" destOrd="0" presId="urn:microsoft.com/office/officeart/2005/8/layout/cycle8"/>
    <dgm:cxn modelId="{EB481F17-3576-C841-902B-E21F71979EE7}" type="presParOf" srcId="{625EB139-F45B-874F-8276-8BDC8CF47E04}" destId="{DF48F0F0-FEF4-B444-8444-07C7BC88506F}" srcOrd="8" destOrd="0" presId="urn:microsoft.com/office/officeart/2005/8/layout/cycle8"/>
    <dgm:cxn modelId="{F57A8019-EC89-4A40-901A-C982121F868B}" type="presParOf" srcId="{625EB139-F45B-874F-8276-8BDC8CF47E04}" destId="{32A59560-AA19-304E-9E67-EFCC23BDB7CC}" srcOrd="9" destOrd="0" presId="urn:microsoft.com/office/officeart/2005/8/layout/cycle8"/>
    <dgm:cxn modelId="{292243BA-A407-9C45-B424-056FB5CD30FE}" type="presParOf" srcId="{625EB139-F45B-874F-8276-8BDC8CF47E04}" destId="{8F0B3E69-2F03-B549-B1EA-5D2C353C3033}" srcOrd="10" destOrd="0" presId="urn:microsoft.com/office/officeart/2005/8/layout/cycle8"/>
    <dgm:cxn modelId="{CA9AC514-BB4F-8B40-9AB6-36279D67F39E}" type="presParOf" srcId="{625EB139-F45B-874F-8276-8BDC8CF47E04}" destId="{0BC305F6-467E-1B4F-BACC-42FDB9CFFBA3}" srcOrd="11" destOrd="0" presId="urn:microsoft.com/office/officeart/2005/8/layout/cycle8"/>
    <dgm:cxn modelId="{C54EA442-DEEB-BE45-BC23-C3A54902CD60}" type="presParOf" srcId="{625EB139-F45B-874F-8276-8BDC8CF47E04}" destId="{9A09555D-161F-7F43-B84B-E25E7EC10FFB}" srcOrd="12" destOrd="0" presId="urn:microsoft.com/office/officeart/2005/8/layout/cycle8"/>
    <dgm:cxn modelId="{946C31AA-AA16-4540-BDCE-B1C9EAA1372B}" type="presParOf" srcId="{625EB139-F45B-874F-8276-8BDC8CF47E04}" destId="{EC24D656-4CCF-1A40-854D-A677C6BACEF2}" srcOrd="13" destOrd="0" presId="urn:microsoft.com/office/officeart/2005/8/layout/cycle8"/>
    <dgm:cxn modelId="{E4A219AF-DF0F-3C4C-8602-5BBCA5054930}" type="presParOf" srcId="{625EB139-F45B-874F-8276-8BDC8CF47E04}" destId="{B4065760-BA89-4B47-AD64-D630088B4954}" srcOrd="14" destOrd="0" presId="urn:microsoft.com/office/officeart/2005/8/layout/cycle8"/>
    <dgm:cxn modelId="{F7A53A81-E4DA-A34A-8F44-D8961E8D1274}" type="presParOf" srcId="{625EB139-F45B-874F-8276-8BDC8CF47E04}" destId="{5AD9EECE-004D-A243-B7A5-9EC13C686EE1}" srcOrd="15" destOrd="0" presId="urn:microsoft.com/office/officeart/2005/8/layout/cycle8"/>
    <dgm:cxn modelId="{41BC199B-57B9-B546-BCA7-E46FD70F6E08}" type="presParOf" srcId="{625EB139-F45B-874F-8276-8BDC8CF47E04}" destId="{C9743375-BD5F-1A4C-B1FB-B34FE78DDFD9}" srcOrd="16" destOrd="0" presId="urn:microsoft.com/office/officeart/2005/8/layout/cycle8"/>
    <dgm:cxn modelId="{078844B6-9E64-2644-85AD-DF11715B7E5E}" type="presParOf" srcId="{625EB139-F45B-874F-8276-8BDC8CF47E04}" destId="{40C6BAA7-E518-E743-BCED-D8609932725B}" srcOrd="17" destOrd="0" presId="urn:microsoft.com/office/officeart/2005/8/layout/cycle8"/>
    <dgm:cxn modelId="{1F8653F8-2754-E946-A877-F033E57CA0CB}" type="presParOf" srcId="{625EB139-F45B-874F-8276-8BDC8CF47E04}" destId="{4C100201-E382-1A4C-BEDD-08D04E6186CE}" srcOrd="18" destOrd="0" presId="urn:microsoft.com/office/officeart/2005/8/layout/cycle8"/>
    <dgm:cxn modelId="{7924C902-275D-824A-925A-23D27DC6F4C4}" type="presParOf" srcId="{625EB139-F45B-874F-8276-8BDC8CF47E04}" destId="{7026B89B-F2D6-F249-BCAB-9CAE6B056335}" srcOrd="19" destOrd="0" presId="urn:microsoft.com/office/officeart/2005/8/layout/cycle8"/>
    <dgm:cxn modelId="{0D1D26C5-D83A-2045-B71E-819AEB4E3CEC}" type="presParOf" srcId="{625EB139-F45B-874F-8276-8BDC8CF47E04}" destId="{AEE53549-71ED-2C4C-937C-A094D0668130}" srcOrd="20" destOrd="0" presId="urn:microsoft.com/office/officeart/2005/8/layout/cycle8"/>
    <dgm:cxn modelId="{4C1E1F10-709B-9D4A-B2AC-1E753A7AE1DC}" type="presParOf" srcId="{625EB139-F45B-874F-8276-8BDC8CF47E04}" destId="{7BFF51AD-4A71-0E44-94B6-860025BDD5DD}" srcOrd="21" destOrd="0" presId="urn:microsoft.com/office/officeart/2005/8/layout/cycle8"/>
    <dgm:cxn modelId="{C7D0E802-F5A7-ED46-994C-3713FF98B1B3}" type="presParOf" srcId="{625EB139-F45B-874F-8276-8BDC8CF47E04}" destId="{B2E42975-0817-A248-8D2E-271A8D650DA4}" srcOrd="22" destOrd="0" presId="urn:microsoft.com/office/officeart/2005/8/layout/cycle8"/>
    <dgm:cxn modelId="{0B73953B-0F9D-AB43-B0CC-6174E1A61BD0}" type="presParOf" srcId="{625EB139-F45B-874F-8276-8BDC8CF47E04}" destId="{BF1049AD-B8BA-4D45-AD9D-2530887B4315}" srcOrd="23" destOrd="0" presId="urn:microsoft.com/office/officeart/2005/8/layout/cycle8"/>
    <dgm:cxn modelId="{856B0499-8316-D743-A787-BE7BA23FDE12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Conv</a:t>
          </a:r>
          <a:r>
            <a:rPr lang="es-ES" sz="1600" dirty="0" smtClean="0">
              <a:solidFill>
                <a:srgbClr val="000000"/>
              </a:solidFill>
            </a:rPr>
            <a:t>. </a:t>
          </a:r>
          <a:r>
            <a:rPr lang="es-ES" sz="1600" dirty="0" err="1" smtClean="0">
              <a:solidFill>
                <a:srgbClr val="000000"/>
              </a:solidFill>
            </a:rPr>
            <a:t>Diaf</a:t>
          </a:r>
          <a:r>
            <a:rPr lang="es-ES" sz="1600" dirty="0" smtClean="0">
              <a:solidFill>
                <a:srgbClr val="000000"/>
              </a:solidFill>
            </a:rPr>
            <a:t>.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Mucus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Etc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Shedding</a:t>
          </a:r>
          <a:r>
            <a:rPr lang="es-ES" sz="1600" dirty="0" smtClean="0">
              <a:solidFill>
                <a:srgbClr val="000000"/>
              </a:solidFill>
            </a:rPr>
            <a:t> </a:t>
          </a:r>
          <a:r>
            <a:rPr lang="es-ES" sz="1600" dirty="0" err="1" smtClean="0">
              <a:solidFill>
                <a:srgbClr val="000000"/>
              </a:solidFill>
            </a:rPr>
            <a:t>tears</a:t>
          </a:r>
          <a:endParaRPr lang="es-ES" sz="1600" dirty="0">
            <a:solidFill>
              <a:srgbClr val="000000"/>
            </a:solidFill>
          </a:endParaRPr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Sobs</a:t>
          </a:r>
          <a:endParaRPr lang="es-ES" sz="1600" dirty="0">
            <a:solidFill>
              <a:srgbClr val="000000"/>
            </a:solidFill>
          </a:endParaRPr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18FDEF02-6E14-C14A-8335-D2C05F1DA16C}" type="presOf" srcId="{E5E291DA-AE28-B44C-840D-A2D4DD833AD8}" destId="{9A09555D-161F-7F43-B84B-E25E7EC10FFB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01D8B778-7BBB-E049-AA7C-25ACE9A48D28}" type="presOf" srcId="{B51544E4-BB45-F441-B852-0561A76AC4F7}" destId="{7E9B59AC-DFC5-0344-A40A-58E1F3A5C290}" srcOrd="0" destOrd="0" presId="urn:microsoft.com/office/officeart/2005/8/layout/cycle8"/>
    <dgm:cxn modelId="{57BB3393-821C-B441-93C9-DD8FCDA04D3A}" type="presOf" srcId="{D916A061-F5A0-464C-9039-034E90485B86}" destId="{7026B89B-F2D6-F249-BCAB-9CAE6B056335}" srcOrd="1" destOrd="0" presId="urn:microsoft.com/office/officeart/2005/8/layout/cycle8"/>
    <dgm:cxn modelId="{5FE965D7-D7DE-9944-A1CC-D3DEADAE0F57}" type="presOf" srcId="{F78090B6-2B07-8148-B1D3-2797BE0A4BF6}" destId="{674306BF-912F-9143-A733-2331264B720C}" srcOrd="1" destOrd="0" presId="urn:microsoft.com/office/officeart/2005/8/layout/cycle8"/>
    <dgm:cxn modelId="{AC736D78-549A-F242-BAD5-AD13B6278347}" type="presOf" srcId="{E5E291DA-AE28-B44C-840D-A2D4DD833AD8}" destId="{5AD9EECE-004D-A243-B7A5-9EC13C686EE1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5BBB8865-F1FB-034F-8870-4AF2993FE007}" type="presOf" srcId="{ED5A14B6-1EED-5149-B2BD-8F02AFEC2425}" destId="{0BC305F6-467E-1B4F-BACC-42FDB9CFFBA3}" srcOrd="1" destOrd="0" presId="urn:microsoft.com/office/officeart/2005/8/layout/cycle8"/>
    <dgm:cxn modelId="{C2474A94-5945-EF49-BACB-0D0995918CCE}" type="presOf" srcId="{B51544E4-BB45-F441-B852-0561A76AC4F7}" destId="{9E6BD77A-6BED-854A-9755-ECA3D15B3C41}" srcOrd="1" destOrd="0" presId="urn:microsoft.com/office/officeart/2005/8/layout/cycle8"/>
    <dgm:cxn modelId="{36B18004-5364-6E43-BC51-F8131F9C9B57}" type="presOf" srcId="{E8F307FC-3A0E-1C41-9F6F-976F12B79AE3}" destId="{625EB139-F45B-874F-8276-8BDC8CF47E04}" srcOrd="0" destOrd="0" presId="urn:microsoft.com/office/officeart/2005/8/layout/cycle8"/>
    <dgm:cxn modelId="{D52F858B-33D3-064F-92A0-CF39E0A7801D}" type="presOf" srcId="{ED5A14B6-1EED-5149-B2BD-8F02AFEC2425}" destId="{DF48F0F0-FEF4-B444-8444-07C7BC88506F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ED343E58-0F9D-F04B-9881-ED21629B498B}" type="presOf" srcId="{F78090B6-2B07-8148-B1D3-2797BE0A4BF6}" destId="{409CA7C9-C057-8446-AA94-C9D71CAEE926}" srcOrd="0" destOrd="0" presId="urn:microsoft.com/office/officeart/2005/8/layout/cycle8"/>
    <dgm:cxn modelId="{26B78A92-4FEE-0D43-ABA4-C11F246E1A7E}" type="presOf" srcId="{D916A061-F5A0-464C-9039-034E90485B86}" destId="{C9743375-BD5F-1A4C-B1FB-B34FE78DDFD9}" srcOrd="0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7DC95F79-82E7-E345-82B9-5AD729FB9EF3}" type="presParOf" srcId="{625EB139-F45B-874F-8276-8BDC8CF47E04}" destId="{409CA7C9-C057-8446-AA94-C9D71CAEE926}" srcOrd="0" destOrd="0" presId="urn:microsoft.com/office/officeart/2005/8/layout/cycle8"/>
    <dgm:cxn modelId="{C0FF84FD-7006-0A42-8BE4-207C8CC43E10}" type="presParOf" srcId="{625EB139-F45B-874F-8276-8BDC8CF47E04}" destId="{22B56341-EECB-1944-8541-CE4708409CB2}" srcOrd="1" destOrd="0" presId="urn:microsoft.com/office/officeart/2005/8/layout/cycle8"/>
    <dgm:cxn modelId="{DDECEDDC-CC94-3A48-85AC-3835DEAD3246}" type="presParOf" srcId="{625EB139-F45B-874F-8276-8BDC8CF47E04}" destId="{EBA753D6-4E40-C346-95A6-5A713B263594}" srcOrd="2" destOrd="0" presId="urn:microsoft.com/office/officeart/2005/8/layout/cycle8"/>
    <dgm:cxn modelId="{6C71E941-2F70-E441-BAAA-2E3270C73BE7}" type="presParOf" srcId="{625EB139-F45B-874F-8276-8BDC8CF47E04}" destId="{674306BF-912F-9143-A733-2331264B720C}" srcOrd="3" destOrd="0" presId="urn:microsoft.com/office/officeart/2005/8/layout/cycle8"/>
    <dgm:cxn modelId="{E7C4C132-6DB7-C84C-A4A2-4F2442338987}" type="presParOf" srcId="{625EB139-F45B-874F-8276-8BDC8CF47E04}" destId="{7E9B59AC-DFC5-0344-A40A-58E1F3A5C290}" srcOrd="4" destOrd="0" presId="urn:microsoft.com/office/officeart/2005/8/layout/cycle8"/>
    <dgm:cxn modelId="{E64966E2-B456-B346-90CF-8489941624F2}" type="presParOf" srcId="{625EB139-F45B-874F-8276-8BDC8CF47E04}" destId="{C08A30BD-78D0-DD42-870D-EF63D867E70A}" srcOrd="5" destOrd="0" presId="urn:microsoft.com/office/officeart/2005/8/layout/cycle8"/>
    <dgm:cxn modelId="{8F074F6F-3C6B-5B4D-AF0C-DDEA76781E5D}" type="presParOf" srcId="{625EB139-F45B-874F-8276-8BDC8CF47E04}" destId="{D95B9A41-0F41-8F45-9CFA-F0691EDCDD7F}" srcOrd="6" destOrd="0" presId="urn:microsoft.com/office/officeart/2005/8/layout/cycle8"/>
    <dgm:cxn modelId="{7552B3DA-7F95-394F-9C64-C4EED8AF55DF}" type="presParOf" srcId="{625EB139-F45B-874F-8276-8BDC8CF47E04}" destId="{9E6BD77A-6BED-854A-9755-ECA3D15B3C41}" srcOrd="7" destOrd="0" presId="urn:microsoft.com/office/officeart/2005/8/layout/cycle8"/>
    <dgm:cxn modelId="{62C86255-85B8-7449-B6A7-1260FBE5CD06}" type="presParOf" srcId="{625EB139-F45B-874F-8276-8BDC8CF47E04}" destId="{DF48F0F0-FEF4-B444-8444-07C7BC88506F}" srcOrd="8" destOrd="0" presId="urn:microsoft.com/office/officeart/2005/8/layout/cycle8"/>
    <dgm:cxn modelId="{6FA51CB2-F91B-D147-BD03-079111C13E71}" type="presParOf" srcId="{625EB139-F45B-874F-8276-8BDC8CF47E04}" destId="{32A59560-AA19-304E-9E67-EFCC23BDB7CC}" srcOrd="9" destOrd="0" presId="urn:microsoft.com/office/officeart/2005/8/layout/cycle8"/>
    <dgm:cxn modelId="{3F33FD51-B39F-8F46-B541-C4E7AB0BE4EB}" type="presParOf" srcId="{625EB139-F45B-874F-8276-8BDC8CF47E04}" destId="{8F0B3E69-2F03-B549-B1EA-5D2C353C3033}" srcOrd="10" destOrd="0" presId="urn:microsoft.com/office/officeart/2005/8/layout/cycle8"/>
    <dgm:cxn modelId="{A021070D-7C4A-154F-94E1-0FCA556555E6}" type="presParOf" srcId="{625EB139-F45B-874F-8276-8BDC8CF47E04}" destId="{0BC305F6-467E-1B4F-BACC-42FDB9CFFBA3}" srcOrd="11" destOrd="0" presId="urn:microsoft.com/office/officeart/2005/8/layout/cycle8"/>
    <dgm:cxn modelId="{C484E83F-BA0E-BC41-9B20-B6ACF62A8FA2}" type="presParOf" srcId="{625EB139-F45B-874F-8276-8BDC8CF47E04}" destId="{9A09555D-161F-7F43-B84B-E25E7EC10FFB}" srcOrd="12" destOrd="0" presId="urn:microsoft.com/office/officeart/2005/8/layout/cycle8"/>
    <dgm:cxn modelId="{3EDF3652-0E30-264A-B671-7F16C3948CCB}" type="presParOf" srcId="{625EB139-F45B-874F-8276-8BDC8CF47E04}" destId="{EC24D656-4CCF-1A40-854D-A677C6BACEF2}" srcOrd="13" destOrd="0" presId="urn:microsoft.com/office/officeart/2005/8/layout/cycle8"/>
    <dgm:cxn modelId="{6C8A6EFB-DBF5-FE4B-B4AF-A03D85F86CEB}" type="presParOf" srcId="{625EB139-F45B-874F-8276-8BDC8CF47E04}" destId="{B4065760-BA89-4B47-AD64-D630088B4954}" srcOrd="14" destOrd="0" presId="urn:microsoft.com/office/officeart/2005/8/layout/cycle8"/>
    <dgm:cxn modelId="{EA8C061B-6AF7-274B-9135-A5AE303B097F}" type="presParOf" srcId="{625EB139-F45B-874F-8276-8BDC8CF47E04}" destId="{5AD9EECE-004D-A243-B7A5-9EC13C686EE1}" srcOrd="15" destOrd="0" presId="urn:microsoft.com/office/officeart/2005/8/layout/cycle8"/>
    <dgm:cxn modelId="{336AC283-7E42-CA43-AE3E-D139636BC2A1}" type="presParOf" srcId="{625EB139-F45B-874F-8276-8BDC8CF47E04}" destId="{C9743375-BD5F-1A4C-B1FB-B34FE78DDFD9}" srcOrd="16" destOrd="0" presId="urn:microsoft.com/office/officeart/2005/8/layout/cycle8"/>
    <dgm:cxn modelId="{1719CFFB-CA85-D54D-94C3-9F317041B213}" type="presParOf" srcId="{625EB139-F45B-874F-8276-8BDC8CF47E04}" destId="{40C6BAA7-E518-E743-BCED-D8609932725B}" srcOrd="17" destOrd="0" presId="urn:microsoft.com/office/officeart/2005/8/layout/cycle8"/>
    <dgm:cxn modelId="{0033665C-BE0B-1A45-A6BD-AC15398961C9}" type="presParOf" srcId="{625EB139-F45B-874F-8276-8BDC8CF47E04}" destId="{4C100201-E382-1A4C-BEDD-08D04E6186CE}" srcOrd="18" destOrd="0" presId="urn:microsoft.com/office/officeart/2005/8/layout/cycle8"/>
    <dgm:cxn modelId="{4D46A1AB-A1EA-B54B-AD42-B55B154B25CC}" type="presParOf" srcId="{625EB139-F45B-874F-8276-8BDC8CF47E04}" destId="{7026B89B-F2D6-F249-BCAB-9CAE6B056335}" srcOrd="19" destOrd="0" presId="urn:microsoft.com/office/officeart/2005/8/layout/cycle8"/>
    <dgm:cxn modelId="{D6693109-7ADB-A944-BDB6-2E53581AFD1D}" type="presParOf" srcId="{625EB139-F45B-874F-8276-8BDC8CF47E04}" destId="{AEE53549-71ED-2C4C-937C-A094D0668130}" srcOrd="20" destOrd="0" presId="urn:microsoft.com/office/officeart/2005/8/layout/cycle8"/>
    <dgm:cxn modelId="{9685FBCC-525A-9245-BEFB-1F0E26860F18}" type="presParOf" srcId="{625EB139-F45B-874F-8276-8BDC8CF47E04}" destId="{7BFF51AD-4A71-0E44-94B6-860025BDD5DD}" srcOrd="21" destOrd="0" presId="urn:microsoft.com/office/officeart/2005/8/layout/cycle8"/>
    <dgm:cxn modelId="{3A3BD3B5-BCE0-6D46-ACFF-9585F3AF2E1F}" type="presParOf" srcId="{625EB139-F45B-874F-8276-8BDC8CF47E04}" destId="{B2E42975-0817-A248-8D2E-271A8D650DA4}" srcOrd="22" destOrd="0" presId="urn:microsoft.com/office/officeart/2005/8/layout/cycle8"/>
    <dgm:cxn modelId="{1270900C-508C-A047-9DF6-D5EEA90D44F7}" type="presParOf" srcId="{625EB139-F45B-874F-8276-8BDC8CF47E04}" destId="{BF1049AD-B8BA-4D45-AD9D-2530887B4315}" srcOrd="23" destOrd="0" presId="urn:microsoft.com/office/officeart/2005/8/layout/cycle8"/>
    <dgm:cxn modelId="{D3C0ADC0-C9B3-1B43-A9B6-BB576049800C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↓</a:t>
          </a:r>
          <a:r>
            <a:rPr lang="es-ES" sz="2000" dirty="0" err="1" smtClean="0">
              <a:solidFill>
                <a:srgbClr val="000000"/>
              </a:solidFill>
            </a:rPr>
            <a:t>Tránp</a:t>
          </a:r>
          <a:r>
            <a:rPr lang="es-ES" sz="2000" dirty="0" smtClean="0">
              <a:solidFill>
                <a:srgbClr val="000000"/>
              </a:solidFill>
            </a:rPr>
            <a:t> </a:t>
          </a:r>
          <a:r>
            <a:rPr lang="es-ES" sz="2000" dirty="0" err="1" smtClean="0">
              <a:solidFill>
                <a:srgbClr val="000000"/>
              </a:solidFill>
            </a:rPr>
            <a:t>Hb</a:t>
          </a:r>
          <a:endParaRPr lang="es-ES" sz="20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?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81D58D96-ACC4-C94B-88BC-289A0D3B95AA}" type="presOf" srcId="{E5E291DA-AE28-B44C-840D-A2D4DD833AD8}" destId="{9A09555D-161F-7F43-B84B-E25E7EC10FFB}" srcOrd="0" destOrd="0" presId="urn:microsoft.com/office/officeart/2005/8/layout/cycle8"/>
    <dgm:cxn modelId="{8AAC0014-9503-C940-9207-7A929C65A53A}" type="presOf" srcId="{B51544E4-BB45-F441-B852-0561A76AC4F7}" destId="{9E6BD77A-6BED-854A-9755-ECA3D15B3C41}" srcOrd="1" destOrd="0" presId="urn:microsoft.com/office/officeart/2005/8/layout/cycle8"/>
    <dgm:cxn modelId="{B7F72497-68D3-0540-A086-D4486F0E16E1}" type="presOf" srcId="{D916A061-F5A0-464C-9039-034E90485B86}" destId="{C9743375-BD5F-1A4C-B1FB-B34FE78DDFD9}" srcOrd="0" destOrd="0" presId="urn:microsoft.com/office/officeart/2005/8/layout/cycle8"/>
    <dgm:cxn modelId="{4D6D6F1B-2740-8641-BFBF-B0B2212D68A3}" type="presOf" srcId="{B51544E4-BB45-F441-B852-0561A76AC4F7}" destId="{7E9B59AC-DFC5-0344-A40A-58E1F3A5C290}" srcOrd="0" destOrd="0" presId="urn:microsoft.com/office/officeart/2005/8/layout/cycle8"/>
    <dgm:cxn modelId="{D3C925B9-5EE2-9346-A79B-8530C9D0C298}" type="presOf" srcId="{F78090B6-2B07-8148-B1D3-2797BE0A4BF6}" destId="{674306BF-912F-9143-A733-2331264B720C}" srcOrd="1" destOrd="0" presId="urn:microsoft.com/office/officeart/2005/8/layout/cycle8"/>
    <dgm:cxn modelId="{50200909-29D3-6C40-893C-F571246CED14}" type="presOf" srcId="{E5E291DA-AE28-B44C-840D-A2D4DD833AD8}" destId="{5AD9EECE-004D-A243-B7A5-9EC13C686EE1}" srcOrd="1" destOrd="0" presId="urn:microsoft.com/office/officeart/2005/8/layout/cycle8"/>
    <dgm:cxn modelId="{764028AC-66DE-EA43-AC0E-3C4F2BAE6EA5}" type="presOf" srcId="{E8F307FC-3A0E-1C41-9F6F-976F12B79AE3}" destId="{625EB139-F45B-874F-8276-8BDC8CF47E04}" srcOrd="0" destOrd="0" presId="urn:microsoft.com/office/officeart/2005/8/layout/cycle8"/>
    <dgm:cxn modelId="{734CF838-F110-5947-8DEF-B72CF55E046C}" type="presOf" srcId="{ED5A14B6-1EED-5149-B2BD-8F02AFEC2425}" destId="{0BC305F6-467E-1B4F-BACC-42FDB9CFFBA3}" srcOrd="1" destOrd="0" presId="urn:microsoft.com/office/officeart/2005/8/layout/cycle8"/>
    <dgm:cxn modelId="{1D1A2138-1DC9-6A4D-8B05-B1600C6B0858}" type="presOf" srcId="{ED5A14B6-1EED-5149-B2BD-8F02AFEC2425}" destId="{DF48F0F0-FEF4-B444-8444-07C7BC88506F}" srcOrd="0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4B404CA5-F553-154B-8E55-303D52982358}" type="presOf" srcId="{D916A061-F5A0-464C-9039-034E90485B86}" destId="{7026B89B-F2D6-F249-BCAB-9CAE6B056335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45DEA830-8DDF-0F43-81AE-4A8F0A79EC7E}" type="presOf" srcId="{F78090B6-2B07-8148-B1D3-2797BE0A4BF6}" destId="{409CA7C9-C057-8446-AA94-C9D71CAEE926}" srcOrd="0" destOrd="0" presId="urn:microsoft.com/office/officeart/2005/8/layout/cycle8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C5078CA8-C24B-1248-BFE1-70E8C855DAE7}" type="presParOf" srcId="{625EB139-F45B-874F-8276-8BDC8CF47E04}" destId="{409CA7C9-C057-8446-AA94-C9D71CAEE926}" srcOrd="0" destOrd="0" presId="urn:microsoft.com/office/officeart/2005/8/layout/cycle8"/>
    <dgm:cxn modelId="{59952465-B245-8C40-9931-57D333BA8C36}" type="presParOf" srcId="{625EB139-F45B-874F-8276-8BDC8CF47E04}" destId="{22B56341-EECB-1944-8541-CE4708409CB2}" srcOrd="1" destOrd="0" presId="urn:microsoft.com/office/officeart/2005/8/layout/cycle8"/>
    <dgm:cxn modelId="{DFED4BFC-E9DF-3B47-8763-9C1094097638}" type="presParOf" srcId="{625EB139-F45B-874F-8276-8BDC8CF47E04}" destId="{EBA753D6-4E40-C346-95A6-5A713B263594}" srcOrd="2" destOrd="0" presId="urn:microsoft.com/office/officeart/2005/8/layout/cycle8"/>
    <dgm:cxn modelId="{9781473A-C710-AB45-9A11-D605F7EA2A28}" type="presParOf" srcId="{625EB139-F45B-874F-8276-8BDC8CF47E04}" destId="{674306BF-912F-9143-A733-2331264B720C}" srcOrd="3" destOrd="0" presId="urn:microsoft.com/office/officeart/2005/8/layout/cycle8"/>
    <dgm:cxn modelId="{F836FE7B-F5AA-ED4D-B258-4F80AFF95F2F}" type="presParOf" srcId="{625EB139-F45B-874F-8276-8BDC8CF47E04}" destId="{7E9B59AC-DFC5-0344-A40A-58E1F3A5C290}" srcOrd="4" destOrd="0" presId="urn:microsoft.com/office/officeart/2005/8/layout/cycle8"/>
    <dgm:cxn modelId="{ADD9F63E-CE8A-1241-B2E6-DDFD76A9BA34}" type="presParOf" srcId="{625EB139-F45B-874F-8276-8BDC8CF47E04}" destId="{C08A30BD-78D0-DD42-870D-EF63D867E70A}" srcOrd="5" destOrd="0" presId="urn:microsoft.com/office/officeart/2005/8/layout/cycle8"/>
    <dgm:cxn modelId="{ED26BA06-4A2B-0C46-A930-AC6D06D957C2}" type="presParOf" srcId="{625EB139-F45B-874F-8276-8BDC8CF47E04}" destId="{D95B9A41-0F41-8F45-9CFA-F0691EDCDD7F}" srcOrd="6" destOrd="0" presId="urn:microsoft.com/office/officeart/2005/8/layout/cycle8"/>
    <dgm:cxn modelId="{B1A050EE-3C84-1C4F-8E7C-A5C6A83955B9}" type="presParOf" srcId="{625EB139-F45B-874F-8276-8BDC8CF47E04}" destId="{9E6BD77A-6BED-854A-9755-ECA3D15B3C41}" srcOrd="7" destOrd="0" presId="urn:microsoft.com/office/officeart/2005/8/layout/cycle8"/>
    <dgm:cxn modelId="{8D685E9F-0A0A-EE43-80F7-A109641B611C}" type="presParOf" srcId="{625EB139-F45B-874F-8276-8BDC8CF47E04}" destId="{DF48F0F0-FEF4-B444-8444-07C7BC88506F}" srcOrd="8" destOrd="0" presId="urn:microsoft.com/office/officeart/2005/8/layout/cycle8"/>
    <dgm:cxn modelId="{E82FFB6D-D4EA-114A-85CA-AADB94D53097}" type="presParOf" srcId="{625EB139-F45B-874F-8276-8BDC8CF47E04}" destId="{32A59560-AA19-304E-9E67-EFCC23BDB7CC}" srcOrd="9" destOrd="0" presId="urn:microsoft.com/office/officeart/2005/8/layout/cycle8"/>
    <dgm:cxn modelId="{8436F74C-D694-3847-88CC-6D256CAFD810}" type="presParOf" srcId="{625EB139-F45B-874F-8276-8BDC8CF47E04}" destId="{8F0B3E69-2F03-B549-B1EA-5D2C353C3033}" srcOrd="10" destOrd="0" presId="urn:microsoft.com/office/officeart/2005/8/layout/cycle8"/>
    <dgm:cxn modelId="{787C811A-9AAE-EE47-8BBD-F0906C515CE7}" type="presParOf" srcId="{625EB139-F45B-874F-8276-8BDC8CF47E04}" destId="{0BC305F6-467E-1B4F-BACC-42FDB9CFFBA3}" srcOrd="11" destOrd="0" presId="urn:microsoft.com/office/officeart/2005/8/layout/cycle8"/>
    <dgm:cxn modelId="{37D72729-FFB0-9442-888A-7F307F59EE9E}" type="presParOf" srcId="{625EB139-F45B-874F-8276-8BDC8CF47E04}" destId="{9A09555D-161F-7F43-B84B-E25E7EC10FFB}" srcOrd="12" destOrd="0" presId="urn:microsoft.com/office/officeart/2005/8/layout/cycle8"/>
    <dgm:cxn modelId="{CEAD6B01-0DBB-A04B-BD46-BDABFB8C9441}" type="presParOf" srcId="{625EB139-F45B-874F-8276-8BDC8CF47E04}" destId="{EC24D656-4CCF-1A40-854D-A677C6BACEF2}" srcOrd="13" destOrd="0" presId="urn:microsoft.com/office/officeart/2005/8/layout/cycle8"/>
    <dgm:cxn modelId="{0D8FE63B-DE64-A247-9FE0-3791CC16CA8C}" type="presParOf" srcId="{625EB139-F45B-874F-8276-8BDC8CF47E04}" destId="{B4065760-BA89-4B47-AD64-D630088B4954}" srcOrd="14" destOrd="0" presId="urn:microsoft.com/office/officeart/2005/8/layout/cycle8"/>
    <dgm:cxn modelId="{D31C784A-70B3-7D43-BFF0-9CDE2EE531E6}" type="presParOf" srcId="{625EB139-F45B-874F-8276-8BDC8CF47E04}" destId="{5AD9EECE-004D-A243-B7A5-9EC13C686EE1}" srcOrd="15" destOrd="0" presId="urn:microsoft.com/office/officeart/2005/8/layout/cycle8"/>
    <dgm:cxn modelId="{907AECD3-A17B-554C-B088-10BE42A1E91D}" type="presParOf" srcId="{625EB139-F45B-874F-8276-8BDC8CF47E04}" destId="{C9743375-BD5F-1A4C-B1FB-B34FE78DDFD9}" srcOrd="16" destOrd="0" presId="urn:microsoft.com/office/officeart/2005/8/layout/cycle8"/>
    <dgm:cxn modelId="{5BD34A85-FC10-4343-90CF-CB4B835ED232}" type="presParOf" srcId="{625EB139-F45B-874F-8276-8BDC8CF47E04}" destId="{40C6BAA7-E518-E743-BCED-D8609932725B}" srcOrd="17" destOrd="0" presId="urn:microsoft.com/office/officeart/2005/8/layout/cycle8"/>
    <dgm:cxn modelId="{4095522A-125F-754C-8E81-0B1246BB868C}" type="presParOf" srcId="{625EB139-F45B-874F-8276-8BDC8CF47E04}" destId="{4C100201-E382-1A4C-BEDD-08D04E6186CE}" srcOrd="18" destOrd="0" presId="urn:microsoft.com/office/officeart/2005/8/layout/cycle8"/>
    <dgm:cxn modelId="{9140A8EE-A35F-F643-A8B2-0A59151D3EED}" type="presParOf" srcId="{625EB139-F45B-874F-8276-8BDC8CF47E04}" destId="{7026B89B-F2D6-F249-BCAB-9CAE6B056335}" srcOrd="19" destOrd="0" presId="urn:microsoft.com/office/officeart/2005/8/layout/cycle8"/>
    <dgm:cxn modelId="{C5028D3E-80B0-6147-9A7C-C54337246A50}" type="presParOf" srcId="{625EB139-F45B-874F-8276-8BDC8CF47E04}" destId="{AEE53549-71ED-2C4C-937C-A094D0668130}" srcOrd="20" destOrd="0" presId="urn:microsoft.com/office/officeart/2005/8/layout/cycle8"/>
    <dgm:cxn modelId="{E12D76FD-D38C-B649-8E38-AE06F3F29A33}" type="presParOf" srcId="{625EB139-F45B-874F-8276-8BDC8CF47E04}" destId="{7BFF51AD-4A71-0E44-94B6-860025BDD5DD}" srcOrd="21" destOrd="0" presId="urn:microsoft.com/office/officeart/2005/8/layout/cycle8"/>
    <dgm:cxn modelId="{07F2F5C8-A993-C948-B25B-57C1655A9309}" type="presParOf" srcId="{625EB139-F45B-874F-8276-8BDC8CF47E04}" destId="{B2E42975-0817-A248-8D2E-271A8D650DA4}" srcOrd="22" destOrd="0" presId="urn:microsoft.com/office/officeart/2005/8/layout/cycle8"/>
    <dgm:cxn modelId="{99060659-E5C1-E94B-8123-3497D47EE573}" type="presParOf" srcId="{625EB139-F45B-874F-8276-8BDC8CF47E04}" destId="{BF1049AD-B8BA-4D45-AD9D-2530887B4315}" srcOrd="23" destOrd="0" presId="urn:microsoft.com/office/officeart/2005/8/layout/cycle8"/>
    <dgm:cxn modelId="{5F7C5077-D8AB-A749-9583-15979BB505B0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↓</a:t>
          </a:r>
          <a:r>
            <a:rPr lang="es-ES" sz="2000" kern="1200" dirty="0" err="1" smtClean="0">
              <a:solidFill>
                <a:srgbClr val="000000"/>
              </a:solidFill>
            </a:rPr>
            <a:t>Tránp</a:t>
          </a:r>
          <a:r>
            <a:rPr lang="es-ES" sz="2000" kern="1200" dirty="0" smtClean="0">
              <a:solidFill>
                <a:srgbClr val="000000"/>
              </a:solidFill>
            </a:rPr>
            <a:t> </a:t>
          </a:r>
          <a:r>
            <a:rPr lang="es-ES" sz="2000" kern="1200" dirty="0" err="1" smtClean="0">
              <a:solidFill>
                <a:srgbClr val="000000"/>
              </a:solidFill>
            </a:rPr>
            <a:t>Hb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?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32E4-87AF-E049-9021-9B0E2CBCBF60}" type="datetimeFigureOut">
              <a:rPr lang="es-ES" smtClean="0"/>
              <a:t>06/03/12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FA97-7929-4545-BAEA-7B3BB98275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1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00787-DD00-7849-A127-B8AC012389D5}" type="slidenum">
              <a:rPr lang="es-AR"/>
              <a:pPr/>
              <a:t>10</a:t>
            </a:fld>
            <a:endParaRPr lang="es-A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04083-7987-144D-8B03-A366D963CDFA}" type="slidenum">
              <a:rPr lang="es-AR"/>
              <a:pPr/>
              <a:t>23</a:t>
            </a:fld>
            <a:endParaRPr lang="es-A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5E424-3044-384F-9D83-E7A6547E9568}" type="slidenum">
              <a:rPr lang="es-AR"/>
              <a:pPr/>
              <a:t>24</a:t>
            </a:fld>
            <a:endParaRPr lang="es-A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664B9-0A87-564A-B0BA-DDFEA0FFE1C4}" type="slidenum">
              <a:rPr lang="es-AR"/>
              <a:pPr/>
              <a:t>25</a:t>
            </a:fld>
            <a:endParaRPr lang="es-A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5C138-D784-754C-B91D-F32E6E179ABC}" type="slidenum">
              <a:rPr lang="es-AR"/>
              <a:pPr/>
              <a:t>27</a:t>
            </a:fld>
            <a:endParaRPr lang="es-A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29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4DB0-768E-0343-ACBC-5A470854961D}" type="slidenum">
              <a:rPr lang="es-AR"/>
              <a:pPr/>
              <a:t>30</a:t>
            </a:fld>
            <a:endParaRPr lang="es-A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E0A5C-BE49-B546-9112-E356C28B2BD2}" type="slidenum">
              <a:rPr lang="es-AR"/>
              <a:pPr/>
              <a:t>31</a:t>
            </a:fld>
            <a:endParaRPr lang="es-A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95706-FC49-4B43-8F21-51311A6D28FD}" type="slidenum">
              <a:rPr lang="es-AR"/>
              <a:pPr/>
              <a:t>35</a:t>
            </a:fld>
            <a:endParaRPr lang="es-A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10:53) -----</a:t>
            </a:r>
          </a:p>
          <a:p>
            <a:r>
              <a:rPr lang="es-ES"/>
              <a:t>Espirometrías: el aliento ayuda a animarse.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88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6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6C0B5-2E47-1E4D-8F97-596FDB288977}" type="slidenum">
              <a:rPr lang="es-AR"/>
              <a:pPr/>
              <a:t>11</a:t>
            </a:fld>
            <a:endParaRPr lang="es-A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(19/10/11 18:11) -----</a:t>
            </a:r>
          </a:p>
          <a:p>
            <a:r>
              <a:rPr lang="es-ES"/>
              <a:t>Me pica el bagre.</a:t>
            </a:r>
          </a:p>
          <a:p>
            <a:r>
              <a:rPr lang="es-ES"/>
              <a:t>La culpa la tiene el gobierno; la gente rica.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57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A4C6F-1350-514D-A8B4-76D4D0C307EC}" type="slidenum">
              <a:rPr lang="es-AR"/>
              <a:pPr/>
              <a:t>12</a:t>
            </a:fld>
            <a:endParaRPr lang="es-A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2231E-1418-2243-8684-A5BF77D7DA52}" type="slidenum">
              <a:rPr lang="es-AR"/>
              <a:pPr/>
              <a:t>13</a:t>
            </a:fld>
            <a:endParaRPr lang="es-A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09:16) -----</a:t>
            </a:r>
          </a:p>
          <a:p>
            <a:r>
              <a:rPr lang="es-ES"/>
              <a:t>El riñón no existiría si no existiera primero la idea de filtrar.</a:t>
            </a:r>
          </a:p>
          <a:p>
            <a:r>
              <a:rPr lang="es-ES"/>
              <a:t>La finalidad, la intención, no es la causa.</a:t>
            </a:r>
          </a:p>
          <a:p>
            <a:r>
              <a:rPr lang="es-ES"/>
              <a:t>La causa antecede al efecto, la finalidad lo sucede.</a:t>
            </a:r>
          </a:p>
          <a:p>
            <a:r>
              <a:rPr lang="es-ES"/>
              <a:t>Por eso se llama a la teleología "la causa final".</a:t>
            </a:r>
          </a:p>
          <a:p>
            <a:r>
              <a:rPr lang="es-ES"/>
              <a:t>Al pensamiento causal no se le aplica la idea de "origen".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89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09:33) -----</a:t>
            </a:r>
          </a:p>
          <a:p>
            <a:r>
              <a:rPr lang="es-ES"/>
              <a:t>Ya exploramos la Sensación. Hablemos un poco más de la Percepción.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04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09:51) -----</a:t>
            </a:r>
          </a:p>
          <a:p>
            <a:r>
              <a:rPr lang="es-ES"/>
              <a:t>Cada especie tiene las capacidades perceptivas que necesita para sobrevivir. Las víboras tienen sensores de temperatura para saber, a la hora de morder, dónde están las arterias. Las abejas ven en las flores marcas que las ayudan en el aterrizaje.</a:t>
            </a:r>
          </a:p>
          <a:p>
            <a:r>
              <a:rPr lang="es-ES"/>
              <a:t>ahora si ellas ven en las flores cosas que nosotros no vemos...</a:t>
            </a:r>
          </a:p>
          <a:p>
            <a:r>
              <a:rPr lang="es-ES"/>
              <a:t>Madre hay una sola...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3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B3C13-20BF-1D4E-A14A-ECAFE486D169}" type="slidenum">
              <a:rPr lang="es-AR"/>
              <a:pPr/>
              <a:t>21</a:t>
            </a:fld>
            <a:endParaRPr lang="es-A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C9866-48C4-3942-81D7-97F78B4F0B48}" type="slidenum">
              <a:rPr lang="es-AR"/>
              <a:pPr/>
              <a:t>22</a:t>
            </a:fld>
            <a:endParaRPr lang="es-A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06/03/12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06/03/12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06/03/12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4.wdp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5.wdp"/><Relationship Id="rId5" Type="http://schemas.openxmlformats.org/officeDocument/2006/relationships/image" Target="../media/image24.png"/><Relationship Id="rId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g"/><Relationship Id="rId12" Type="http://schemas.openxmlformats.org/officeDocument/2006/relationships/image" Target="../media/image41.jpg"/><Relationship Id="rId13" Type="http://schemas.openxmlformats.org/officeDocument/2006/relationships/image" Target="../media/image42.jpg"/><Relationship Id="rId14" Type="http://schemas.openxmlformats.org/officeDocument/2006/relationships/image" Target="../media/image43.jpg"/><Relationship Id="rId15" Type="http://schemas.openxmlformats.org/officeDocument/2006/relationships/image" Target="../media/image44.jp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0" Type="http://schemas.openxmlformats.org/officeDocument/2006/relationships/image" Target="../media/image3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45.jpg"/><Relationship Id="rId5" Type="http://schemas.openxmlformats.org/officeDocument/2006/relationships/image" Target="../media/image32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e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microsoft.com/office/2007/relationships/hdphoto" Target="../media/hdphoto8.wd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microsoft.com/office/2007/relationships/hdphoto" Target="../media/hdphoto9.wd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microsoft.com/office/2007/relationships/hdphoto" Target="../media/hdphoto9.wdp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jpg"/><Relationship Id="rId12" Type="http://schemas.openxmlformats.org/officeDocument/2006/relationships/image" Target="../media/image82.jpg"/><Relationship Id="rId13" Type="http://schemas.openxmlformats.org/officeDocument/2006/relationships/image" Target="../media/image83.jpg"/><Relationship Id="rId14" Type="http://schemas.openxmlformats.org/officeDocument/2006/relationships/image" Target="../media/image84.jpg"/><Relationship Id="rId15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jpg"/><Relationship Id="rId9" Type="http://schemas.openxmlformats.org/officeDocument/2006/relationships/image" Target="../media/image79.jpg"/><Relationship Id="rId10" Type="http://schemas.openxmlformats.org/officeDocument/2006/relationships/image" Target="../media/image8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 the hematological disease emerge from an emotional conflict?</a:t>
            </a:r>
            <a:endParaRPr lang="es-E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319059" y="5449091"/>
            <a:ext cx="3139141" cy="81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>
                <a:solidFill>
                  <a:srgbClr val="000000"/>
                </a:solidFill>
                <a:latin typeface="Mistral"/>
                <a:cs typeface="Mistral"/>
              </a:rPr>
              <a:t>Gustavo Chiozza</a:t>
            </a:r>
            <a:endParaRPr lang="es-ES" sz="36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5675" y="712519"/>
            <a:ext cx="81685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cap="small" dirty="0" smtClean="0">
                <a:solidFill>
                  <a:srgbClr val="000090"/>
                </a:solidFill>
                <a:latin typeface="+mj-lt"/>
              </a:rPr>
              <a:t>20Th Argentinian Congress of </a:t>
            </a:r>
            <a:r>
              <a:rPr lang="en-US" sz="3400" cap="small" dirty="0" err="1" smtClean="0">
                <a:solidFill>
                  <a:srgbClr val="000090"/>
                </a:solidFill>
                <a:latin typeface="+mj-lt"/>
              </a:rPr>
              <a:t>Haematology</a:t>
            </a:r>
            <a:endParaRPr lang="es-ES" sz="3400" cap="small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11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914400" y="2757440"/>
            <a:ext cx="2438400" cy="2362200"/>
          </a:xfrm>
          <a:prstGeom prst="ellipse">
            <a:avLst/>
          </a:prstGeom>
          <a:solidFill>
            <a:srgbClr val="E46C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4000" dirty="0" smtClean="0">
                <a:solidFill>
                  <a:srgbClr val="000000"/>
                </a:solidFill>
                <a:latin typeface="Mistral"/>
                <a:cs typeface="Mistral"/>
              </a:rPr>
              <a:t>SOMATIC</a:t>
            </a:r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rgbClr val="000090"/>
                </a:solidFill>
                <a:latin typeface="Mistral"/>
                <a:cs typeface="Mistral"/>
              </a:rPr>
              <a:t>CARTESIAN DUALISM</a:t>
            </a:r>
            <a:endParaRPr lang="en-US" sz="54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715000" y="2757440"/>
            <a:ext cx="2438400" cy="236220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4000" dirty="0" smtClean="0">
                <a:solidFill>
                  <a:srgbClr val="000000"/>
                </a:solidFill>
                <a:latin typeface="Mistral"/>
                <a:cs typeface="Mistral"/>
              </a:rPr>
              <a:t>PSYCHIC</a:t>
            </a:r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3048000" y="2452640"/>
            <a:ext cx="2895600" cy="914400"/>
          </a:xfrm>
          <a:prstGeom prst="leftArrow">
            <a:avLst>
              <a:gd name="adj1" fmla="val 50000"/>
              <a:gd name="adj2" fmla="val 791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AR" sz="3200" dirty="0" smtClean="0">
                <a:latin typeface="Mistral"/>
                <a:cs typeface="Mistral"/>
              </a:rPr>
              <a:t>PSYCHOGENESIS</a:t>
            </a:r>
            <a:endParaRPr lang="en-US" sz="3200" dirty="0">
              <a:latin typeface="Mistral"/>
              <a:cs typeface="Mistral"/>
            </a:endParaRP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3124200" y="4510040"/>
            <a:ext cx="2971800" cy="838200"/>
          </a:xfrm>
          <a:prstGeom prst="rightArrow">
            <a:avLst>
              <a:gd name="adj1" fmla="val 50000"/>
              <a:gd name="adj2" fmla="val 88636"/>
            </a:avLst>
          </a:prstGeom>
          <a:solidFill>
            <a:srgbClr val="E46C0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</a:t>
            </a:r>
            <a:r>
              <a:rPr lang="es-AR" sz="3200" dirty="0" smtClean="0">
                <a:latin typeface="Mistral"/>
                <a:cs typeface="Mistral"/>
              </a:rPr>
              <a:t>SOMATOGENESIS</a:t>
            </a:r>
            <a:endParaRPr lang="en-US" sz="3200" dirty="0">
              <a:latin typeface="Mistral"/>
              <a:cs typeface="Mistr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56659" y="3376022"/>
            <a:ext cx="103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¿?</a:t>
            </a:r>
            <a:endParaRPr lang="es-ES_tradnl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94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298" grpId="0"/>
      <p:bldP spid="55304" grpId="0" animBg="1"/>
      <p:bldP spid="55307" grpId="0" animBg="1"/>
      <p:bldP spid="5531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256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0090"/>
                </a:solidFill>
                <a:latin typeface="Mistral"/>
                <a:cs typeface="Mistral"/>
              </a:rPr>
              <a:t>An epistemological model that only considers two exclusive existents (the psychic and the somatic), leaves no room for a third existent: that which being not psychic nor somatic, relates both existents </a:t>
            </a:r>
            <a:r>
              <a:rPr lang="en-US" sz="4800" i="1" dirty="0">
                <a:solidFill>
                  <a:srgbClr val="000090"/>
                </a:solidFill>
                <a:latin typeface="Mistral"/>
                <a:cs typeface="Mistral"/>
              </a:rPr>
              <a:t>(psychic and somatic)</a:t>
            </a:r>
            <a:r>
              <a:rPr lang="es-AR" sz="4800" dirty="0" smtClean="0">
                <a:solidFill>
                  <a:srgbClr val="000090"/>
                </a:solidFill>
                <a:latin typeface="Mistral"/>
                <a:cs typeface="Mistral"/>
              </a:rPr>
              <a:t>.</a:t>
            </a:r>
            <a:endParaRPr lang="en-US" sz="48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11537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/>
            <a:r>
              <a:rPr lang="es-AR" sz="4400" dirty="0" smtClean="0">
                <a:effectDag name="">
                  <a:cont type="tree" name="">
                    <a:effect ref="fillLine"/>
                    <a:outerShdw dist="38100" dir="13500000" algn="br">
                      <a:srgbClr val="FFBB99"/>
                    </a:outerShdw>
                  </a:cont>
                  <a:cont type="tree" name="">
                    <a:effect ref="fillLine"/>
                    <a:outerShdw dist="38100" dir="2700000" algn="tl">
                      <a:srgbClr val="995B3D"/>
                    </a:outerShdw>
                  </a:cont>
                  <a:effect ref="fillLine"/>
                </a:effectDag>
                <a:latin typeface="Mistral"/>
                <a:cs typeface="Mistral"/>
              </a:rPr>
              <a:t>SOMATIC</a:t>
            </a:r>
            <a:endParaRPr lang="en-US" sz="4400" dirty="0">
              <a:effectDag name="">
                <a:cont type="tree" name="">
                  <a:effect ref="fillLine"/>
                  <a:outerShdw dist="38100" dir="13500000" algn="br">
                    <a:srgbClr val="FFBB99"/>
                  </a:outerShdw>
                </a:cont>
                <a:cont type="tree" name="">
                  <a:effect ref="fillLine"/>
                  <a:outerShdw dist="38100" dir="2700000" algn="tl">
                    <a:srgbClr val="995B3D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572000" y="0"/>
            <a:ext cx="4648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/>
            <a:r>
              <a:rPr lang="es-AR" sz="4400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E1FDFF"/>
                    </a:outerShdw>
                  </a:cont>
                  <a:cont type="tree" name="">
                    <a:effect ref="fillLine"/>
                    <a:outerShdw dist="38100" dir="2700000" algn="tl">
                      <a:srgbClr val="708688"/>
                    </a:outerShdw>
                  </a:cont>
                  <a:effect ref="fillLine"/>
                </a:effectDag>
                <a:latin typeface="Mistral"/>
                <a:cs typeface="Mistral"/>
              </a:rPr>
              <a:t>PSYCHIC</a:t>
            </a:r>
            <a:endParaRPr lang="en-US" sz="4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E1FDFF"/>
                  </a:outerShdw>
                </a:cont>
                <a:cont type="tree" name="">
                  <a:effect ref="fillLine"/>
                  <a:outerShdw dist="38100" dir="2700000" algn="tl">
                    <a:srgbClr val="708688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5" name="Flecha izquierda y derecha 4"/>
          <p:cNvSpPr/>
          <p:nvPr/>
        </p:nvSpPr>
        <p:spPr>
          <a:xfrm>
            <a:off x="3875017" y="2819096"/>
            <a:ext cx="1391061" cy="1254655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j-lt"/>
                <a:cs typeface="Mistral"/>
              </a:rPr>
              <a:t>¿-</a:t>
            </a:r>
            <a:r>
              <a:rPr lang="es-ES" sz="2800" b="1" i="1" dirty="0">
                <a:solidFill>
                  <a:srgbClr val="FF0000"/>
                </a:solidFill>
                <a:latin typeface="+mj-lt"/>
                <a:cs typeface="Mistr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651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2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1468"/>
            <a:ext cx="8229600" cy="2361319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es-AR" sz="5400" dirty="0" smtClean="0">
                <a:solidFill>
                  <a:srgbClr val="000090"/>
                </a:solidFill>
                <a:latin typeface="Mistral"/>
                <a:cs typeface="Mistral"/>
              </a:rPr>
              <a:t>«</a:t>
            </a:r>
            <a:r>
              <a:rPr lang="en-US" sz="5400" dirty="0" smtClean="0">
                <a:solidFill>
                  <a:srgbClr val="000090"/>
                </a:solidFill>
                <a:latin typeface="Mistral"/>
                <a:cs typeface="Mistral"/>
              </a:rPr>
              <a:t>The mysterious leap from the mind to the body is the dead-end of Cartesian dualism</a:t>
            </a:r>
            <a:r>
              <a:rPr lang="es-AR" sz="5400" dirty="0" smtClean="0">
                <a:solidFill>
                  <a:srgbClr val="000090"/>
                </a:solidFill>
                <a:latin typeface="Mistral"/>
                <a:cs typeface="Mistral"/>
              </a:rPr>
              <a:t>»</a:t>
            </a:r>
            <a:endParaRPr lang="en-US" sz="54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20637" y="4507456"/>
            <a:ext cx="223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Mistral"/>
                <a:cs typeface="Mistral"/>
              </a:rPr>
              <a:t>EMOTIONAL CONFLICT 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360987" y="4755295"/>
            <a:ext cx="2769950" cy="8309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ultiplicación 6"/>
          <p:cNvSpPr/>
          <p:nvPr/>
        </p:nvSpPr>
        <p:spPr>
          <a:xfrm>
            <a:off x="4173840" y="474255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779182" y="478627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solidFill>
                  <a:srgbClr val="000090"/>
                </a:solidFill>
                <a:latin typeface="Mistral"/>
                <a:cs typeface="Mistral"/>
              </a:rPr>
              <a:t>Emergent</a:t>
            </a:r>
            <a:endParaRPr lang="es-ES" sz="36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7553" y="4507456"/>
            <a:ext cx="298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err="1" smtClean="0">
                <a:latin typeface="Mistral"/>
                <a:cs typeface="Mistral"/>
              </a:rPr>
              <a:t>hematolOgical</a:t>
            </a:r>
            <a:r>
              <a:rPr lang="es-ES" sz="3600" cap="all" dirty="0" smtClean="0">
                <a:latin typeface="Mistral"/>
                <a:cs typeface="Mistral"/>
              </a:rPr>
              <a:t> DISEASE </a:t>
            </a:r>
            <a:endParaRPr lang="es-ES" sz="3600" cap="all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3421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  <p:bldP spid="3" grpId="0" animBg="1"/>
      <p:bldP spid="7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lamada de nube 41"/>
          <p:cNvSpPr/>
          <p:nvPr/>
        </p:nvSpPr>
        <p:spPr>
          <a:xfrm>
            <a:off x="3190200" y="2200522"/>
            <a:ext cx="2953734" cy="1643771"/>
          </a:xfrm>
          <a:prstGeom prst="cloudCallout">
            <a:avLst>
              <a:gd name="adj1" fmla="val -35502"/>
              <a:gd name="adj2" fmla="val 69772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32476834"/>
              </p:ext>
            </p:extLst>
          </p:nvPr>
        </p:nvGraphicFramePr>
        <p:xfrm>
          <a:off x="268941" y="2929468"/>
          <a:ext cx="4531228" cy="376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3597940" y="2779060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err="1" smtClean="0"/>
              <a:t>PsYCHIC</a:t>
            </a:r>
            <a:endParaRPr lang="es-ES" sz="3200" cap="all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909123" y="818062"/>
            <a:ext cx="555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Remembrance</a:t>
            </a:r>
            <a:r>
              <a:rPr lang="es-ES" sz="3200" dirty="0" smtClean="0"/>
              <a:t> of </a:t>
            </a:r>
            <a:r>
              <a:rPr lang="es-ES" sz="3200" dirty="0" err="1" smtClean="0"/>
              <a:t>perceptions</a:t>
            </a:r>
            <a:endParaRPr lang="es-ES" sz="3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805446" y="1651777"/>
            <a:ext cx="10741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Mind</a:t>
            </a:r>
            <a:endParaRPr lang="es-ES" sz="3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185647" y="3656224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Thought</a:t>
            </a:r>
            <a:endParaRPr lang="es-ES" sz="3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960471" y="5020235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Imagination</a:t>
            </a:r>
            <a:endParaRPr lang="es-ES" sz="3200" dirty="0"/>
          </a:p>
        </p:txBody>
      </p:sp>
      <p:sp>
        <p:nvSpPr>
          <p:cNvPr id="29" name="Flecha abajo 28"/>
          <p:cNvSpPr/>
          <p:nvPr/>
        </p:nvSpPr>
        <p:spPr>
          <a:xfrm rot="19471922">
            <a:off x="4736891" y="3385726"/>
            <a:ext cx="484632" cy="1763144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 rot="2404273">
            <a:off x="5172492" y="3480788"/>
            <a:ext cx="923898" cy="484632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derecha 37"/>
          <p:cNvSpPr/>
          <p:nvPr/>
        </p:nvSpPr>
        <p:spPr>
          <a:xfrm rot="18801464">
            <a:off x="4831556" y="2184915"/>
            <a:ext cx="923898" cy="484632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abajo 38"/>
          <p:cNvSpPr/>
          <p:nvPr/>
        </p:nvSpPr>
        <p:spPr>
          <a:xfrm rot="12508376">
            <a:off x="4194609" y="1439571"/>
            <a:ext cx="484632" cy="1302756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141014" y="5605011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1º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87030" y="2363562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51465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Graphic spid="41" grpId="0">
        <p:bldAsOne/>
      </p:bldGraphic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de flecha hacia abajo 4"/>
          <p:cNvSpPr/>
          <p:nvPr/>
        </p:nvSpPr>
        <p:spPr>
          <a:xfrm>
            <a:off x="4249429" y="1252989"/>
            <a:ext cx="1084572" cy="1451364"/>
          </a:xfrm>
          <a:prstGeom prst="downArrowCallout">
            <a:avLst>
              <a:gd name="adj1" fmla="val 21732"/>
              <a:gd name="adj2" fmla="val 26634"/>
              <a:gd name="adj3" fmla="val 23702"/>
              <a:gd name="adj4" fmla="val 377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26920" y="420796"/>
            <a:ext cx="8094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istral"/>
                <a:cs typeface="Mistral"/>
              </a:rPr>
              <a:t>But what comes first,</a:t>
            </a:r>
          </a:p>
          <a:p>
            <a:pPr algn="ctr"/>
            <a:r>
              <a:rPr lang="en-US" sz="4400" dirty="0" smtClean="0">
                <a:latin typeface="Mistral"/>
                <a:cs typeface="Mistral"/>
              </a:rPr>
              <a:t>   the kidney or the IDEA of the kidney?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Llamada de flecha hacia abajo 6"/>
          <p:cNvSpPr/>
          <p:nvPr/>
        </p:nvSpPr>
        <p:spPr>
          <a:xfrm>
            <a:off x="3860805" y="2853768"/>
            <a:ext cx="1849985" cy="1165409"/>
          </a:xfrm>
          <a:prstGeom prst="downArrowCallout">
            <a:avLst>
              <a:gd name="adj1" fmla="val 13693"/>
              <a:gd name="adj2" fmla="val 25000"/>
              <a:gd name="adj3" fmla="val 20154"/>
              <a:gd name="adj4" fmla="val 383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681713" y="2749179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cs typeface="Mistral"/>
              </a:rPr>
              <a:t>  </a:t>
            </a:r>
            <a:r>
              <a:rPr lang="es-ES" sz="3200" dirty="0" err="1" smtClean="0">
                <a:cs typeface="Mistral"/>
              </a:rPr>
              <a:t>Purpose</a:t>
            </a:r>
            <a:endParaRPr lang="es-ES" sz="3200" dirty="0"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33475" y="4064005"/>
            <a:ext cx="2009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err="1" smtClean="0"/>
              <a:t>Sensation</a:t>
            </a:r>
            <a:endParaRPr lang="es-ES" sz="3200" dirty="0" smtClean="0"/>
          </a:p>
          <a:p>
            <a:r>
              <a:rPr lang="es-ES" sz="3200" dirty="0" err="1" smtClean="0"/>
              <a:t>Affect</a:t>
            </a:r>
            <a:endParaRPr lang="es-ES" sz="3200" dirty="0"/>
          </a:p>
        </p:txBody>
      </p:sp>
      <p:sp>
        <p:nvSpPr>
          <p:cNvPr id="17" name="Rectángulo 16"/>
          <p:cNvSpPr/>
          <p:nvPr/>
        </p:nvSpPr>
        <p:spPr>
          <a:xfrm>
            <a:off x="0" y="5595865"/>
            <a:ext cx="91175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That which we call Psychic is the Sense</a:t>
            </a:r>
            <a:endParaRPr lang="es-ES_tradnl" sz="5400" cap="none" spc="0" dirty="0">
              <a:ln w="12700">
                <a:noFill/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</a:endParaRPr>
          </a:p>
        </p:txBody>
      </p:sp>
      <p:sp>
        <p:nvSpPr>
          <p:cNvPr id="3" name="Flecha izquierda 2"/>
          <p:cNvSpPr/>
          <p:nvPr/>
        </p:nvSpPr>
        <p:spPr>
          <a:xfrm>
            <a:off x="2704352" y="3907116"/>
            <a:ext cx="2852473" cy="91141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izquierda 12"/>
          <p:cNvSpPr/>
          <p:nvPr/>
        </p:nvSpPr>
        <p:spPr>
          <a:xfrm rot="10800000">
            <a:off x="3826233" y="3907117"/>
            <a:ext cx="2852473" cy="91141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73529" y="4064005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Meaning</a:t>
            </a:r>
            <a:endParaRPr lang="es-ES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175725" y="4064005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Sense</a:t>
            </a:r>
            <a:endParaRPr lang="es-ES" sz="3200" dirty="0"/>
          </a:p>
        </p:txBody>
      </p:sp>
      <p:sp>
        <p:nvSpPr>
          <p:cNvPr id="9" name="Llamada rectangular redondeada 8"/>
          <p:cNvSpPr/>
          <p:nvPr/>
        </p:nvSpPr>
        <p:spPr>
          <a:xfrm>
            <a:off x="517534" y="2300612"/>
            <a:ext cx="2192227" cy="1106312"/>
          </a:xfrm>
          <a:prstGeom prst="wedgeRoundRectCallout">
            <a:avLst>
              <a:gd name="adj1" fmla="val 42872"/>
              <a:gd name="adj2" fmla="val -9453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>
                <a:solidFill>
                  <a:srgbClr val="000000"/>
                </a:solidFill>
                <a:latin typeface="Mistral"/>
                <a:cs typeface="Mistral"/>
              </a:rPr>
              <a:t>Thought</a:t>
            </a:r>
            <a:r>
              <a:rPr lang="es-ES" sz="3200" dirty="0" smtClean="0">
                <a:solidFill>
                  <a:srgbClr val="000000"/>
                </a:solidFill>
                <a:latin typeface="Mistral"/>
                <a:cs typeface="Mistral"/>
              </a:rPr>
              <a:t> in </a:t>
            </a:r>
            <a:r>
              <a:rPr lang="es-ES" sz="3200" dirty="0" err="1" smtClean="0">
                <a:solidFill>
                  <a:srgbClr val="000000"/>
                </a:solidFill>
                <a:latin typeface="Mistral"/>
                <a:cs typeface="Mistral"/>
              </a:rPr>
              <a:t>the</a:t>
            </a:r>
            <a:r>
              <a:rPr lang="es-ES" sz="3200" dirty="0" smtClean="0">
                <a:solidFill>
                  <a:srgbClr val="000000"/>
                </a:solidFill>
                <a:latin typeface="Mistral"/>
                <a:cs typeface="Mistral"/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  <a:latin typeface="Mistral"/>
                <a:cs typeface="Mistral"/>
              </a:rPr>
              <a:t>matter</a:t>
            </a:r>
            <a:endParaRPr lang="es-ES" sz="32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4" name="Llamada ovalada 13"/>
          <p:cNvSpPr/>
          <p:nvPr/>
        </p:nvSpPr>
        <p:spPr>
          <a:xfrm>
            <a:off x="5932079" y="2072954"/>
            <a:ext cx="2307781" cy="819951"/>
          </a:xfrm>
          <a:prstGeom prst="wedgeEllipseCallout">
            <a:avLst>
              <a:gd name="adj1" fmla="val -51705"/>
              <a:gd name="adj2" fmla="val 81391"/>
            </a:avLst>
          </a:prstGeom>
          <a:solidFill>
            <a:srgbClr val="B3A2C7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solidFill>
                  <a:prstClr val="black"/>
                </a:solidFill>
                <a:latin typeface="Mistral"/>
                <a:cs typeface="Mistral"/>
              </a:rPr>
              <a:t>teleology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44912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  <p:bldP spid="6" grpId="0"/>
      <p:bldP spid="12" grpId="0"/>
      <p:bldP spid="3" grpId="0" animBg="1"/>
      <p:bldP spid="13" grpId="0" animBg="1"/>
      <p:bldP spid="11" grpId="0"/>
      <p:bldP spid="8" grpId="0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5823657" y="4176054"/>
            <a:ext cx="2365774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827625" y="1254657"/>
            <a:ext cx="2365774" cy="9144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11119" y="1288151"/>
            <a:ext cx="1620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Somatic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294304" y="1347597"/>
            <a:ext cx="3237088" cy="8309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MATTER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457" y="1288151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Perception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1119" y="4104755"/>
            <a:ext cx="1552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Psychic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15457" y="2927548"/>
            <a:ext cx="1627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Memory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33353" y="4180452"/>
            <a:ext cx="1941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Sensation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294304" y="4229157"/>
            <a:ext cx="3237088" cy="8309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SENSE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0" name="Flecha derecha 9"/>
          <p:cNvSpPr/>
          <p:nvPr/>
        </p:nvSpPr>
        <p:spPr>
          <a:xfrm rot="20596377">
            <a:off x="2181522" y="3670176"/>
            <a:ext cx="3237088" cy="728525"/>
          </a:xfrm>
          <a:prstGeom prst="rightArrow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IDEA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6768457" y="2150552"/>
            <a:ext cx="484632" cy="97840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986451" y="4810802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Now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we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say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 rot="20499660">
            <a:off x="3014824" y="3332933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istral"/>
                <a:cs typeface="Mistral"/>
              </a:rPr>
              <a:t>We</a:t>
            </a:r>
            <a:r>
              <a:rPr lang="es-E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stral"/>
                <a:cs typeface="Mistral"/>
              </a:rPr>
              <a:t> </a:t>
            </a:r>
            <a:r>
              <a:rPr lang="es-E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istral"/>
                <a:cs typeface="Mistral"/>
              </a:rPr>
              <a:t>said</a:t>
            </a:r>
            <a:endParaRPr lang="es-ES" sz="3200" dirty="0">
              <a:solidFill>
                <a:schemeClr val="tx1">
                  <a:lumMod val="50000"/>
                  <a:lumOff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72741" y="5820719"/>
            <a:ext cx="3459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Remember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Feelings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6768457" y="5090454"/>
            <a:ext cx="484632" cy="84816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69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" grpId="0"/>
      <p:bldP spid="3" grpId="0" animBg="1"/>
      <p:bldP spid="5" grpId="0"/>
      <p:bldP spid="6" grpId="0"/>
      <p:bldP spid="7" grpId="0"/>
      <p:bldP spid="8" grpId="0"/>
      <p:bldP spid="9" grpId="0" animBg="1"/>
      <p:bldP spid="10" grpId="0" animBg="1"/>
      <p:bldP spid="10" grpId="1" animBg="1"/>
      <p:bldP spid="11" grpId="0" animBg="1"/>
      <p:bldP spid="12" grpId="0"/>
      <p:bldP spid="13" grpId="0"/>
      <p:bldP spid="13" grpId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ector fuera de página 17"/>
          <p:cNvSpPr/>
          <p:nvPr/>
        </p:nvSpPr>
        <p:spPr>
          <a:xfrm rot="10800000">
            <a:off x="5619826" y="5419328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Conector fuera de página 16"/>
          <p:cNvSpPr/>
          <p:nvPr/>
        </p:nvSpPr>
        <p:spPr>
          <a:xfrm rot="10800000">
            <a:off x="712463" y="5419329"/>
            <a:ext cx="2898149" cy="82296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463" y="745412"/>
            <a:ext cx="2898149" cy="82296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27951" y="745412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err="1" smtClean="0"/>
              <a:t>PercepTiOn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5809754" y="745412"/>
            <a:ext cx="25256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SENSATION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889722"/>
            <a:ext cx="3500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accent1"/>
                </a:solidFill>
              </a:rPr>
              <a:t>What can be seen, heard, touched, smelled and tasted</a:t>
            </a:r>
            <a:r>
              <a:rPr lang="es-ES" sz="2400" dirty="0" smtClean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accent1"/>
                </a:solidFill>
              </a:rPr>
              <a:t>What can be weighted and measured</a:t>
            </a:r>
            <a:r>
              <a:rPr lang="es-ES" sz="2400" dirty="0" smtClean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400" dirty="0" err="1" smtClean="0">
                <a:solidFill>
                  <a:schemeClr val="accent1"/>
                </a:solidFill>
              </a:rPr>
              <a:t>Characterizes</a:t>
            </a:r>
            <a:r>
              <a:rPr lang="es-ES" sz="2400" dirty="0" smtClean="0">
                <a:solidFill>
                  <a:schemeClr val="accent1"/>
                </a:solidFill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</a:rPr>
              <a:t>the</a:t>
            </a:r>
            <a:r>
              <a:rPr lang="es-ES" sz="2400" dirty="0" smtClean="0">
                <a:solidFill>
                  <a:schemeClr val="accent1"/>
                </a:solidFill>
              </a:rPr>
              <a:t> OBJECT.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889722"/>
            <a:ext cx="372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4F81BD"/>
                </a:solidFill>
              </a:rPr>
              <a:t>The feelings, the affects and the desires</a:t>
            </a:r>
            <a:r>
              <a:rPr lang="es-ES" sz="2400" dirty="0" smtClean="0">
                <a:solidFill>
                  <a:srgbClr val="4F81BD"/>
                </a:solidFill>
              </a:rPr>
              <a:t>.</a:t>
            </a:r>
            <a:endParaRPr lang="es-ES" sz="2400" dirty="0">
              <a:solidFill>
                <a:srgbClr val="4F81BD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4F81BD"/>
                </a:solidFill>
              </a:rPr>
              <a:t>Only the one who feels it knows about it</a:t>
            </a:r>
            <a:r>
              <a:rPr lang="es-ES" sz="2400" dirty="0" smtClean="0">
                <a:solidFill>
                  <a:srgbClr val="4F81BD"/>
                </a:solidFill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400" dirty="0" err="1" smtClean="0">
                <a:solidFill>
                  <a:srgbClr val="4F81BD"/>
                </a:solidFill>
              </a:rPr>
              <a:t>Characterizes</a:t>
            </a:r>
            <a:r>
              <a:rPr lang="es-ES" sz="2400" dirty="0" smtClean="0">
                <a:solidFill>
                  <a:srgbClr val="4F81BD"/>
                </a:solidFill>
              </a:rPr>
              <a:t> </a:t>
            </a:r>
            <a:r>
              <a:rPr lang="es-ES" sz="2400" dirty="0" err="1" smtClean="0">
                <a:solidFill>
                  <a:srgbClr val="4F81BD"/>
                </a:solidFill>
              </a:rPr>
              <a:t>the</a:t>
            </a:r>
            <a:r>
              <a:rPr lang="es-ES" sz="2400" dirty="0" smtClean="0">
                <a:solidFill>
                  <a:srgbClr val="4F81BD"/>
                </a:solidFill>
              </a:rPr>
              <a:t> SUBJECT.</a:t>
            </a:r>
            <a:endParaRPr lang="es-ES" sz="2400" dirty="0">
              <a:solidFill>
                <a:srgbClr val="4F81BD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07373" y="5574228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err="1" smtClean="0"/>
              <a:t>Signs</a:t>
            </a:r>
            <a:endParaRPr lang="es-ES" sz="3200" cap="al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770064" y="5578148"/>
            <a:ext cx="2639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 SYMPTOMS</a:t>
            </a:r>
            <a:endParaRPr lang="es-ES" sz="3200" cap="all" dirty="0"/>
          </a:p>
        </p:txBody>
      </p:sp>
      <p:sp>
        <p:nvSpPr>
          <p:cNvPr id="5" name="CuadroTexto 4"/>
          <p:cNvSpPr txBox="1"/>
          <p:nvPr/>
        </p:nvSpPr>
        <p:spPr>
          <a:xfrm rot="19085247">
            <a:off x="281942" y="422247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latin typeface="Mistral"/>
                <a:cs typeface="Mistral"/>
              </a:rPr>
              <a:t>How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9085247">
            <a:off x="5044630" y="435237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latin typeface="Mistral"/>
                <a:cs typeface="Mistral"/>
              </a:rPr>
              <a:t>Which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9085247">
            <a:off x="205145" y="5316923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latin typeface="Mistral"/>
                <a:cs typeface="Mistral"/>
              </a:rPr>
              <a:t>Physical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9085247">
            <a:off x="5074691" y="5322364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latin typeface="Mistral"/>
                <a:cs typeface="Mistral"/>
              </a:rPr>
              <a:t>Psychic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0672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" grpId="0" animBg="1"/>
      <p:bldP spid="4" grpId="0" animBg="1"/>
      <p:bldP spid="2" grpId="0"/>
      <p:bldP spid="3" grpId="0"/>
      <p:bldP spid="13" grpId="0"/>
      <p:bldP spid="14" grpId="0"/>
      <p:bldP spid="5" grpId="0"/>
      <p:bldP spid="15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fuera de página 8"/>
          <p:cNvSpPr/>
          <p:nvPr/>
        </p:nvSpPr>
        <p:spPr>
          <a:xfrm rot="5400000">
            <a:off x="7011468" y="1791319"/>
            <a:ext cx="2385391" cy="1496339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onector fuera de página 7"/>
          <p:cNvSpPr/>
          <p:nvPr/>
        </p:nvSpPr>
        <p:spPr>
          <a:xfrm rot="16200000">
            <a:off x="-580893" y="4146690"/>
            <a:ext cx="3483978" cy="1579823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98745" y="334110"/>
            <a:ext cx="8653588" cy="7694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double existence of man</a:t>
            </a:r>
            <a:endParaRPr lang="es-ES_tradnl" sz="4400" b="1" cap="none" spc="0" dirty="0">
              <a:ln w="12700">
                <a:noFill/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3385" y="2184024"/>
            <a:ext cx="3350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Man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what</a:t>
            </a:r>
            <a:r>
              <a:rPr lang="es-ES" sz="3200" dirty="0" smtClean="0"/>
              <a:t> he </a:t>
            </a:r>
            <a:r>
              <a:rPr lang="es-ES" sz="3200" dirty="0" err="1" smtClean="0"/>
              <a:t>is</a:t>
            </a:r>
            <a:endParaRPr lang="es-ES" sz="32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2468645" y="4635200"/>
            <a:ext cx="4443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Man is what he is not</a:t>
            </a:r>
            <a:r>
              <a:rPr lang="es-ES" sz="3200" dirty="0" smtClean="0"/>
              <a:t>…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18892" y="3351185"/>
            <a:ext cx="1843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But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also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7137601" y="2029132"/>
            <a:ext cx="25090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THE ONTIC </a:t>
            </a:r>
          </a:p>
          <a:p>
            <a:pPr algn="ctr"/>
            <a:r>
              <a:rPr lang="es-ES" sz="3200" cap="all" dirty="0" smtClean="0"/>
              <a:t>BEING</a:t>
            </a: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092127" y="4431436"/>
            <a:ext cx="4013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cap="all" dirty="0" smtClean="0"/>
              <a:t>THE SUFFERING</a:t>
            </a:r>
          </a:p>
          <a:p>
            <a:pPr algn="ctr"/>
            <a:r>
              <a:rPr lang="es-ES" sz="3200" cap="all" dirty="0" smtClean="0"/>
              <a:t>THE PATHIC</a:t>
            </a:r>
            <a:endParaRPr lang="es-ES" sz="3200" cap="all" dirty="0"/>
          </a:p>
        </p:txBody>
      </p:sp>
      <p:sp>
        <p:nvSpPr>
          <p:cNvPr id="10" name="CuadroTexto 9"/>
          <p:cNvSpPr txBox="1"/>
          <p:nvPr/>
        </p:nvSpPr>
        <p:spPr>
          <a:xfrm>
            <a:off x="2484570" y="5219767"/>
            <a:ext cx="6332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he wants to, can or should be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1500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animBg="1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quina doblada 7"/>
          <p:cNvSpPr/>
          <p:nvPr/>
        </p:nvSpPr>
        <p:spPr>
          <a:xfrm rot="497257">
            <a:off x="605666" y="4232249"/>
            <a:ext cx="8028926" cy="2153048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63500" dir="13500000" sx="120000" sy="120000" kx="2700000" rotWithShape="0">
              <a:schemeClr val="bg1">
                <a:lumMod val="65000"/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47853" y="1604835"/>
            <a:ext cx="512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istral"/>
                <a:cs typeface="Mistral"/>
              </a:rPr>
              <a:t>What </a:t>
            </a:r>
            <a:r>
              <a:rPr lang="en-US" sz="4000" dirty="0" err="1" smtClean="0">
                <a:latin typeface="Mistral"/>
                <a:cs typeface="Mistral"/>
              </a:rPr>
              <a:t>colour</a:t>
            </a:r>
            <a:r>
              <a:rPr lang="en-US" sz="4000" dirty="0" smtClean="0">
                <a:latin typeface="Mistral"/>
                <a:cs typeface="Mistral"/>
              </a:rPr>
              <a:t> are the flowers?</a:t>
            </a:r>
            <a:endParaRPr lang="es-ES" sz="4000" dirty="0" smtClean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 rot="492586">
            <a:off x="766382" y="4304508"/>
            <a:ext cx="7598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The perception that should account for objects, rather than being OBJECTIVE…</a:t>
            </a:r>
            <a:endParaRPr lang="es-ES" sz="4000" spc="50" dirty="0">
              <a:ln w="11430"/>
              <a:solidFill>
                <a:srgbClr val="C0504D"/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 rot="530670">
            <a:off x="4941929" y="5808224"/>
            <a:ext cx="3205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… </a:t>
            </a:r>
            <a:r>
              <a:rPr lang="es-ES" sz="4000" dirty="0" err="1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is</a:t>
            </a:r>
            <a:r>
              <a:rPr lang="es-ES" sz="4000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 </a:t>
            </a:r>
            <a:r>
              <a:rPr lang="es-ES" sz="4000" i="1" cap="small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SUBJECTIVE</a:t>
            </a:r>
            <a:r>
              <a:rPr lang="es-ES" sz="4000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!</a:t>
            </a:r>
            <a:endParaRPr lang="es-ES" sz="4000" dirty="0">
              <a:ln w="31550" cmpd="sng">
                <a:noFill/>
                <a:prstDash val="solid"/>
              </a:ln>
              <a:solidFill>
                <a:schemeClr val="accent2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853" y="2307940"/>
            <a:ext cx="4881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Mistral"/>
                <a:cs typeface="Mistral"/>
              </a:rPr>
              <a:t>Are things as I see them?</a:t>
            </a:r>
          </a:p>
          <a:p>
            <a:r>
              <a:rPr lang="en-US" sz="4000" dirty="0" smtClean="0">
                <a:latin typeface="Mistral"/>
                <a:cs typeface="Mistral"/>
              </a:rPr>
              <a:t>Or are they as you see them?</a:t>
            </a:r>
            <a:endParaRPr lang="es-E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7854" y="402724"/>
            <a:ext cx="8055312" cy="133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istral"/>
                <a:cs typeface="Mistral"/>
              </a:rPr>
              <a:t>Bees have a visual spectrum different to the human’s one. So...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64238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Can the hematological disease emerge from an emotional conflict?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2337" y="3957974"/>
            <a:ext cx="1075433" cy="621019"/>
          </a:xfrm>
        </p:spPr>
        <p:txBody>
          <a:bodyPr>
            <a:normAutofit fontScale="25000" lnSpcReduction="20000"/>
          </a:bodyPr>
          <a:lstStyle/>
          <a:p>
            <a:r>
              <a:rPr lang="es-ES" sz="14400" dirty="0" smtClean="0">
                <a:solidFill>
                  <a:schemeClr val="tx1"/>
                </a:solidFill>
                <a:latin typeface="+mj-lt"/>
              </a:rPr>
              <a:t>Yes</a:t>
            </a:r>
            <a:r>
              <a:rPr lang="es-ES" dirty="0" smtClean="0"/>
              <a:t>					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flipH="1">
            <a:off x="6901716" y="3926120"/>
            <a:ext cx="93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+mj-lt"/>
              </a:rPr>
              <a:t>No</a:t>
            </a:r>
            <a:endParaRPr lang="en-GB" sz="3600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07711" y="3809552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?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06190" y="3894798"/>
            <a:ext cx="242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+mj-lt"/>
              </a:rPr>
              <a:t>… </a:t>
            </a:r>
            <a:r>
              <a:rPr lang="es-ES" sz="3600" dirty="0" err="1" smtClean="0">
                <a:latin typeface="+mj-lt"/>
              </a:rPr>
              <a:t>but</a:t>
            </a:r>
            <a:r>
              <a:rPr lang="es-ES" sz="3600" dirty="0" smtClean="0">
                <a:latin typeface="+mj-lt"/>
              </a:rPr>
              <a:t> </a:t>
            </a:r>
            <a:r>
              <a:rPr lang="en-GB" sz="3600" dirty="0" smtClean="0">
                <a:latin typeface="+mj-lt"/>
              </a:rPr>
              <a:t>how</a:t>
            </a:r>
            <a:r>
              <a:rPr lang="es-ES" sz="3600" dirty="0" smtClean="0">
                <a:latin typeface="+mj-lt"/>
              </a:rPr>
              <a:t>?</a:t>
            </a:r>
            <a:endParaRPr lang="es-ES" sz="3600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06190" y="4490890"/>
            <a:ext cx="360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dirty="0" smtClean="0">
                <a:solidFill>
                  <a:prstClr val="black"/>
                </a:solidFill>
                <a:latin typeface="+mj-lt"/>
              </a:rPr>
              <a:t>… </a:t>
            </a:r>
            <a:r>
              <a:rPr lang="es-ES" sz="3600" dirty="0" err="1" smtClean="0">
                <a:solidFill>
                  <a:prstClr val="black"/>
                </a:solidFill>
                <a:latin typeface="+mj-lt"/>
              </a:rPr>
              <a:t>but</a:t>
            </a:r>
            <a:r>
              <a:rPr lang="es-ES" sz="36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3600" dirty="0" smtClean="0">
                <a:solidFill>
                  <a:prstClr val="black"/>
                </a:solidFill>
                <a:latin typeface="+mj-lt"/>
              </a:rPr>
              <a:t>which one</a:t>
            </a:r>
            <a:r>
              <a:rPr lang="es-ES" sz="3600" dirty="0" smtClean="0">
                <a:solidFill>
                  <a:prstClr val="black"/>
                </a:solidFill>
                <a:latin typeface="+mj-lt"/>
              </a:rPr>
              <a:t>?</a:t>
            </a:r>
            <a:endParaRPr lang="es-ES" sz="36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34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ágono 6"/>
          <p:cNvSpPr/>
          <p:nvPr/>
        </p:nvSpPr>
        <p:spPr>
          <a:xfrm>
            <a:off x="2085137" y="4861688"/>
            <a:ext cx="2625206" cy="184325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7531" l="2899" r="951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8076">
            <a:off x="6347851" y="166160"/>
            <a:ext cx="2628900" cy="30861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1119" y="387226"/>
            <a:ext cx="5482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Reality - the thing - in itself is unknowable. I can only know the thing in me.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Nube 16"/>
          <p:cNvSpPr/>
          <p:nvPr/>
        </p:nvSpPr>
        <p:spPr>
          <a:xfrm>
            <a:off x="255260" y="3238069"/>
            <a:ext cx="2010341" cy="1679127"/>
          </a:xfrm>
          <a:prstGeom prst="cloud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2770076">
            <a:off x="1502373" y="4665280"/>
            <a:ext cx="1301033" cy="79994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35619" y="3726995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+mj-lt"/>
              </a:rPr>
              <a:t>noumenon</a:t>
            </a:r>
            <a:endParaRPr lang="es-ES" sz="2800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 rot="2770076">
            <a:off x="1383110" y="4605907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Mistral"/>
                <a:cs typeface="Mistral"/>
              </a:rPr>
              <a:t>properties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10" name="Arco 9"/>
          <p:cNvSpPr/>
          <p:nvPr/>
        </p:nvSpPr>
        <p:spPr>
          <a:xfrm rot="16200000">
            <a:off x="6220646" y="3722389"/>
            <a:ext cx="2292873" cy="1781815"/>
          </a:xfrm>
          <a:prstGeom prst="arc">
            <a:avLst>
              <a:gd name="adj1" fmla="val 10774435"/>
              <a:gd name="adj2" fmla="val 21549464"/>
            </a:avLst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6784788" y="4355436"/>
            <a:ext cx="1506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+mj-lt"/>
              </a:rPr>
              <a:t>observer</a:t>
            </a:r>
            <a:endParaRPr lang="es-ES" sz="2800" dirty="0">
              <a:latin typeface="+mj-lt"/>
            </a:endParaRPr>
          </a:p>
        </p:txBody>
      </p:sp>
      <p:sp>
        <p:nvSpPr>
          <p:cNvPr id="18" name="Flecha izquierda 17"/>
          <p:cNvSpPr/>
          <p:nvPr/>
        </p:nvSpPr>
        <p:spPr>
          <a:xfrm>
            <a:off x="2644123" y="3759602"/>
            <a:ext cx="3591700" cy="599043"/>
          </a:xfrm>
          <a:prstGeom prst="lef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ultiplicación 20"/>
          <p:cNvSpPr/>
          <p:nvPr/>
        </p:nvSpPr>
        <p:spPr>
          <a:xfrm>
            <a:off x="3795943" y="3593173"/>
            <a:ext cx="914400" cy="9993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9613156">
            <a:off x="4376779" y="5007554"/>
            <a:ext cx="1979084" cy="7999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 rot="20413156">
            <a:off x="4875381" y="5037522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Mistral"/>
                <a:cs typeface="Mistral"/>
              </a:rPr>
              <a:t>categories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98633" y="5603106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«</a:t>
            </a:r>
            <a:r>
              <a:rPr lang="es-ES" sz="2800" dirty="0" err="1" smtClean="0">
                <a:latin typeface="+mj-lt"/>
              </a:rPr>
              <a:t>phenomenon</a:t>
            </a:r>
            <a:r>
              <a:rPr lang="es-ES" sz="2800" dirty="0" smtClean="0">
                <a:latin typeface="+mj-lt"/>
              </a:rPr>
              <a:t>»</a:t>
            </a:r>
            <a:endParaRPr lang="es-ES" sz="2800" dirty="0">
              <a:latin typeface="+mj-lt"/>
            </a:endParaRPr>
          </a:p>
        </p:txBody>
      </p:sp>
      <p:sp>
        <p:nvSpPr>
          <p:cNvPr id="19" name="Hexágono 18"/>
          <p:cNvSpPr/>
          <p:nvPr/>
        </p:nvSpPr>
        <p:spPr>
          <a:xfrm>
            <a:off x="6703419" y="4704243"/>
            <a:ext cx="573079" cy="60668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6476175" y="5978972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OBJECTIVITY</a:t>
            </a:r>
            <a:endParaRPr lang="es-ES" sz="3600" dirty="0">
              <a:latin typeface="Mistral"/>
              <a:cs typeface="Mistral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6476175" y="6286648"/>
            <a:ext cx="2142909" cy="141517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40000" dist="20000" dir="5400000" sx="107000" sy="107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1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7" grpId="0" animBg="1"/>
      <p:bldP spid="8" grpId="0" animBg="1"/>
      <p:bldP spid="13" grpId="0"/>
      <p:bldP spid="14" grpId="0"/>
      <p:bldP spid="10" grpId="0" animBg="1"/>
      <p:bldP spid="11" grpId="0"/>
      <p:bldP spid="18" grpId="0" animBg="1"/>
      <p:bldP spid="21" grpId="0" animBg="1"/>
      <p:bldP spid="9" grpId="0" animBg="1"/>
      <p:bldP spid="15" grpId="0"/>
      <p:bldP spid="12" grpId="0"/>
      <p:bldP spid="19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1813" y="2034591"/>
            <a:ext cx="2971800" cy="2971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AR" sz="2800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C0C0C0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</a:rPr>
              <a:t>DISEASE</a:t>
            </a:r>
            <a:endParaRPr lang="en-US" sz="28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C0C0C0"/>
                  </a:outerShdw>
                </a:cont>
                <a:cont type="tree" name="">
                  <a:effect ref="fillLine"/>
                  <a:outerShdw dist="38100" dir="2700000" algn="tl">
                    <a:srgbClr val="4C4C4C"/>
                  </a:outerShdw>
                </a:cont>
                <a:effect ref="fillLine"/>
              </a:effectDag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 rot="5400000">
            <a:off x="6715359" y="2966591"/>
            <a:ext cx="27959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A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OBSERVER</a:t>
            </a:r>
          </a:p>
          <a:p>
            <a:pPr algn="ctr"/>
            <a:r>
              <a:rPr lang="es-A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Consciousness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1600200" y="990600"/>
            <a:ext cx="5181600" cy="990600"/>
          </a:xfrm>
          <a:prstGeom prst="curvedDownArrow">
            <a:avLst>
              <a:gd name="adj1" fmla="val 104615"/>
              <a:gd name="adj2" fmla="val 209231"/>
              <a:gd name="adj3" fmla="val 33333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676400" y="5045940"/>
            <a:ext cx="5029200" cy="1066800"/>
          </a:xfrm>
          <a:prstGeom prst="curvedUpArrow">
            <a:avLst>
              <a:gd name="adj1" fmla="val 94286"/>
              <a:gd name="adj2" fmla="val 188571"/>
              <a:gd name="adj3" fmla="val 3333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953000" y="1928853"/>
            <a:ext cx="3352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sz="3200" b="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SOMATIC</a:t>
            </a:r>
            <a:endParaRPr lang="en-US" sz="3200" b="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060181" y="4311170"/>
            <a:ext cx="2010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32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PSYCHIC</a:t>
            </a:r>
            <a:endParaRPr lang="en-US" sz="3200" b="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 rot="18336624">
            <a:off x="3560950" y="862895"/>
            <a:ext cx="1657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Perception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 rot="2904905">
            <a:off x="3984790" y="5700923"/>
            <a:ext cx="1553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Sensation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492898" y="2986834"/>
            <a:ext cx="1047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¿?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 rot="5400000">
            <a:off x="5387258" y="3048000"/>
            <a:ext cx="1447800" cy="685800"/>
          </a:xfrm>
          <a:prstGeom prst="leftRightArrow">
            <a:avLst>
              <a:gd name="adj1" fmla="val 50000"/>
              <a:gd name="adj2" fmla="val 4222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Arco 1"/>
          <p:cNvSpPr/>
          <p:nvPr/>
        </p:nvSpPr>
        <p:spPr>
          <a:xfrm rot="13158981">
            <a:off x="3949797" y="89749"/>
            <a:ext cx="6685974" cy="6539228"/>
          </a:xfrm>
          <a:prstGeom prst="arc">
            <a:avLst>
              <a:gd name="adj1" fmla="val 13561902"/>
              <a:gd name="adj2" fmla="val 3356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5409744" y="3068056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concepts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63555" y="3726995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+mj-lt"/>
              </a:rPr>
              <a:t>noumenon</a:t>
            </a:r>
            <a:endParaRPr lang="es-E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994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3" grpId="0"/>
      <p:bldP spid="57354" grpId="0" animBg="1"/>
      <p:bldP spid="57356" grpId="0" animBg="1"/>
      <p:bldP spid="57357" grpId="0"/>
      <p:bldP spid="57358" grpId="0"/>
      <p:bldP spid="57359" grpId="0"/>
      <p:bldP spid="57360" grpId="0"/>
      <p:bldP spid="57361" grpId="0"/>
      <p:bldP spid="57362" grpId="0" animBg="1"/>
      <p:bldP spid="2" grpId="0" animBg="1"/>
      <p:bldP spid="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ketchMee_Lite_201110171203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1" y="272740"/>
            <a:ext cx="1497323" cy="2245985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6675" y="480177"/>
            <a:ext cx="8338003" cy="138667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Mistral"/>
                <a:cs typeface="Mistral"/>
              </a:rPr>
              <a:t>DOUBLE ORGANIZATION OF</a:t>
            </a:r>
            <a:br>
              <a:rPr lang="en-US" dirty="0" smtClean="0">
                <a:latin typeface="Mistral"/>
                <a:cs typeface="Mistral"/>
              </a:rPr>
            </a:br>
            <a:r>
              <a:rPr lang="en-US" dirty="0" smtClean="0">
                <a:latin typeface="Mistral"/>
                <a:cs typeface="Mistral"/>
              </a:rPr>
              <a:t> KNOWLEDGE IN CONSCIOUSNESS</a:t>
            </a:r>
            <a:endParaRPr lang="en-US" dirty="0">
              <a:latin typeface="Mistral"/>
              <a:cs typeface="Mistral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845" y="2176844"/>
            <a:ext cx="9014284" cy="44491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Psychic and somatic </a:t>
            </a:r>
            <a:r>
              <a:rPr lang="en-US" sz="3800" dirty="0" smtClean="0">
                <a:solidFill>
                  <a:srgbClr val="A33027"/>
                </a:solidFill>
                <a:latin typeface="Mistral"/>
                <a:cs typeface="Mistral"/>
              </a:rPr>
              <a:t>aren't two different existents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; they are two ways 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of "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categorizing" that the 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consciousness has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</a:p>
          <a:p>
            <a:pPr>
              <a:buFont typeface="Wingdings" charset="2"/>
              <a:buChar char="ü"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We call somatic to what we can </a:t>
            </a:r>
            <a:r>
              <a:rPr lang="en-US" sz="3800" dirty="0" smtClean="0">
                <a:solidFill>
                  <a:srgbClr val="A33027"/>
                </a:solidFill>
                <a:latin typeface="Mistral"/>
                <a:cs typeface="Mistral"/>
              </a:rPr>
              <a:t>perceive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; and we call psychic to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that which has 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a </a:t>
            </a:r>
            <a:r>
              <a:rPr lang="en-US" sz="3800" dirty="0" smtClean="0">
                <a:solidFill>
                  <a:srgbClr val="A33027"/>
                </a:solidFill>
                <a:latin typeface="Mistral"/>
                <a:cs typeface="Mistral"/>
              </a:rPr>
              <a:t>sense 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that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we can understand 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</a:p>
          <a:p>
            <a:pPr>
              <a:buFont typeface="Wingdings" charset="2"/>
              <a:buChar char="ü"/>
            </a:pP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The disease «itself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»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is </a:t>
            </a:r>
            <a:r>
              <a:rPr lang="en-US" sz="3800" dirty="0" smtClean="0">
                <a:solidFill>
                  <a:srgbClr val="A33027"/>
                </a:solidFill>
                <a:latin typeface="Mistral"/>
                <a:cs typeface="Mistral"/>
              </a:rPr>
              <a:t>not psychic nor somatic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  <a:endParaRPr lang="en-US" sz="3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53384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fuera de página 4"/>
          <p:cNvSpPr/>
          <p:nvPr/>
        </p:nvSpPr>
        <p:spPr>
          <a:xfrm>
            <a:off x="783053" y="1772801"/>
            <a:ext cx="3414915" cy="1047879"/>
          </a:xfrm>
          <a:prstGeom prst="flowChartOffpageConnector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>
                <a:latin typeface="Mistral"/>
                <a:cs typeface="Mistral"/>
              </a:rPr>
              <a:t>FROM THIS EPISTEMOLOGICAL APPROACH</a:t>
            </a:r>
            <a:endParaRPr lang="en-US" sz="4000" dirty="0">
              <a:latin typeface="Mistral"/>
              <a:cs typeface="Mistral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84" y="3264860"/>
            <a:ext cx="8229600" cy="2514600"/>
          </a:xfrm>
        </p:spPr>
        <p:txBody>
          <a:bodyPr>
            <a:normAutofit fontScale="92500"/>
          </a:bodyPr>
          <a:lstStyle/>
          <a:p>
            <a:pPr>
              <a:spcBef>
                <a:spcPts val="1368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CAN BE PERCEIVED AS A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MATERIAL ALTERATION</a:t>
            </a:r>
          </a:p>
          <a:p>
            <a:pPr>
              <a:spcBef>
                <a:spcPts val="1368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CAN BE UNDERSTOOD IN ITS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UNCONSCIOUS MEANING</a:t>
            </a:r>
            <a:endParaRPr lang="en-US" sz="4000" dirty="0">
              <a:solidFill>
                <a:srgbClr val="A33027"/>
              </a:solidFill>
              <a:latin typeface="Mistral"/>
              <a:cs typeface="Mistral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416337" y="1784838"/>
            <a:ext cx="25699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4400" dirty="0" err="1" smtClean="0">
                <a:latin typeface="Mistral"/>
                <a:cs typeface="Mistral"/>
              </a:rPr>
              <a:t>Every</a:t>
            </a:r>
            <a:r>
              <a:rPr lang="es-AR" sz="4400" dirty="0" smtClean="0">
                <a:latin typeface="Mistral"/>
                <a:cs typeface="Mistral"/>
              </a:rPr>
              <a:t> </a:t>
            </a:r>
            <a:r>
              <a:rPr lang="es-AR" sz="4400" dirty="0" err="1">
                <a:latin typeface="Mistral"/>
                <a:cs typeface="Mistral"/>
              </a:rPr>
              <a:t>D</a:t>
            </a:r>
            <a:r>
              <a:rPr lang="es-AR" sz="4400" dirty="0" err="1" smtClean="0">
                <a:latin typeface="Mistral"/>
                <a:cs typeface="Mistral"/>
              </a:rPr>
              <a:t>isease</a:t>
            </a:r>
            <a:endParaRPr lang="en-U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27456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370" grpId="0"/>
      <p:bldP spid="583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37" y="627286"/>
            <a:ext cx="7503869" cy="1072937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rgbClr val="953735"/>
                </a:solidFill>
                <a:latin typeface="Mistral"/>
                <a:cs typeface="Mistral"/>
              </a:rPr>
              <a:t>AS UNCONSCIOUS MEANING</a:t>
            </a:r>
            <a:endParaRPr lang="en-US" cap="small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218" y="1693552"/>
            <a:ext cx="8555438" cy="45337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Always appears interweaved with the life of the patient; it is never something alien, external or casual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It is the way the patient has found to deal with a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Vital Drama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It's a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Story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, centered on an </a:t>
            </a:r>
            <a:r>
              <a:rPr lang="en-US" sz="4000" dirty="0">
                <a:solidFill>
                  <a:srgbClr val="A33027"/>
                </a:solidFill>
                <a:latin typeface="Mistral"/>
                <a:cs typeface="Mistral"/>
              </a:rPr>
              <a:t>A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ffect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that the patient has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Repressed</a:t>
            </a:r>
            <a:endParaRPr lang="es-AR" sz="4000" b="1" dirty="0" smtClean="0">
              <a:solidFill>
                <a:srgbClr val="A33027"/>
              </a:solidFill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 rot="20111721">
            <a:off x="489494" y="443070"/>
            <a:ext cx="1561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Disease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56225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quina doblada 2"/>
          <p:cNvSpPr/>
          <p:nvPr/>
        </p:nvSpPr>
        <p:spPr>
          <a:xfrm rot="328326">
            <a:off x="262416" y="4026755"/>
            <a:ext cx="8414994" cy="2416372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128666" y="387231"/>
            <a:ext cx="599403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These stories have typical elements that repeat themselves in different patients that have the same disease.</a:t>
            </a: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Every disease has a typical biographical screenplay.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 rot="18904220">
            <a:off x="-4339" y="1234280"/>
            <a:ext cx="3680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/>
                <a:latin typeface="Mistral"/>
                <a:cs typeface="Mistral"/>
              </a:rPr>
              <a:t>Clinical Evidence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/>
              <a:latin typeface="Mistral"/>
              <a:cs typeface="Mistral"/>
            </a:endParaRPr>
          </a:p>
        </p:txBody>
      </p:sp>
      <p:sp>
        <p:nvSpPr>
          <p:cNvPr id="6" name="Rectángulo 5"/>
          <p:cNvSpPr/>
          <p:nvPr/>
        </p:nvSpPr>
        <p:spPr>
          <a:xfrm rot="317811">
            <a:off x="309032" y="4097394"/>
            <a:ext cx="82030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A disease is so typical from the psychological point of view as it is from the physical point of view»</a:t>
            </a: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44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6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quina doblada 3"/>
          <p:cNvSpPr/>
          <p:nvPr/>
        </p:nvSpPr>
        <p:spPr>
          <a:xfrm rot="20899324">
            <a:off x="369318" y="920730"/>
            <a:ext cx="8018312" cy="1764853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 rot="20895774">
            <a:off x="449174" y="973422"/>
            <a:ext cx="78526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Each disease corresponds to a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R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epressed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A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ffect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  <p:sp>
        <p:nvSpPr>
          <p:cNvPr id="6" name="Esquina doblada 5"/>
          <p:cNvSpPr/>
          <p:nvPr/>
        </p:nvSpPr>
        <p:spPr>
          <a:xfrm rot="20899324">
            <a:off x="950825" y="3292267"/>
            <a:ext cx="8032472" cy="2409315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 rot="20895774">
            <a:off x="970985" y="3648145"/>
            <a:ext cx="78526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</a:t>
            </a:r>
            <a:r>
              <a:rPr lang="es-AR" sz="48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To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d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iscover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that Affect in each disease is the goal of our research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20909071">
            <a:off x="505413" y="489051"/>
            <a:ext cx="2363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SPECIFICITY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4173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err="1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The</a:t>
            </a:r>
            <a:r>
              <a:rPr lang="es-AR" sz="54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 </a:t>
            </a:r>
            <a:r>
              <a:rPr lang="es-AR" sz="5400" dirty="0" err="1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Affect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It’s a process of </a:t>
            </a:r>
            <a:r>
              <a:rPr lang="en-US" sz="3600" dirty="0" smtClean="0">
                <a:solidFill>
                  <a:srgbClr val="A33027"/>
                </a:solidFill>
                <a:latin typeface="Mistral"/>
                <a:cs typeface="Mistral"/>
              </a:rPr>
              <a:t>bodily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discharge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Conciousness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registers the discharge as a series of </a:t>
            </a:r>
            <a:r>
              <a:rPr lang="en-US" sz="3600" dirty="0" smtClean="0">
                <a:solidFill>
                  <a:srgbClr val="A33027"/>
                </a:solidFill>
                <a:latin typeface="Mistral"/>
                <a:cs typeface="Mistral"/>
              </a:rPr>
              <a:t>Somatic </a:t>
            </a:r>
            <a:r>
              <a:rPr lang="en-US" sz="3600" dirty="0">
                <a:solidFill>
                  <a:srgbClr val="A33027"/>
                </a:solidFill>
                <a:latin typeface="Mistral"/>
                <a:cs typeface="Mistral"/>
              </a:rPr>
              <a:t>S</a:t>
            </a:r>
            <a:r>
              <a:rPr lang="en-US" sz="3600" dirty="0" smtClean="0">
                <a:solidFill>
                  <a:srgbClr val="A33027"/>
                </a:solidFill>
                <a:latin typeface="Mistral"/>
                <a:cs typeface="Mistral"/>
              </a:rPr>
              <a:t>ensations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that due to its specific configuration are recognized by it as a </a:t>
            </a:r>
            <a:r>
              <a:rPr lang="en-US" sz="3600" dirty="0" smtClean="0">
                <a:solidFill>
                  <a:srgbClr val="A33027"/>
                </a:solidFill>
                <a:latin typeface="Mistral"/>
                <a:cs typeface="Mistral"/>
              </a:rPr>
              <a:t>particular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affect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The discharge takes place following a specific, inherited pattern for every affect, that we call </a:t>
            </a:r>
            <a:r>
              <a:rPr lang="en-US" sz="3600" dirty="0">
                <a:solidFill>
                  <a:srgbClr val="A33027"/>
                </a:solidFill>
                <a:latin typeface="Mistral"/>
                <a:cs typeface="Mistral"/>
              </a:rPr>
              <a:t>I</a:t>
            </a:r>
            <a:r>
              <a:rPr lang="en-US" sz="3600" dirty="0" smtClean="0">
                <a:solidFill>
                  <a:srgbClr val="A33027"/>
                </a:solidFill>
                <a:latin typeface="Mistral"/>
                <a:cs typeface="Mistral"/>
              </a:rPr>
              <a:t>nnervation </a:t>
            </a:r>
            <a:r>
              <a:rPr lang="en-US" sz="3600" dirty="0">
                <a:solidFill>
                  <a:srgbClr val="A33027"/>
                </a:solidFill>
                <a:latin typeface="Mistral"/>
                <a:cs typeface="Mistral"/>
              </a:rPr>
              <a:t>K</a:t>
            </a:r>
            <a:r>
              <a:rPr lang="en-US" sz="3600" dirty="0" smtClean="0">
                <a:solidFill>
                  <a:srgbClr val="A33027"/>
                </a:solidFill>
                <a:latin typeface="Mistral"/>
                <a:cs typeface="Mistral"/>
              </a:rPr>
              <a:t>ey</a:t>
            </a:r>
            <a:endParaRPr lang="es-AR" sz="3600" dirty="0">
              <a:solidFill>
                <a:srgbClr val="A33027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42473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4432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Discharge</a:t>
            </a:r>
            <a:r>
              <a:rPr lang="es-ES" sz="4800" dirty="0" smtClean="0">
                <a:latin typeface="Mistral"/>
                <a:cs typeface="Mistral"/>
              </a:rPr>
              <a:t> of </a:t>
            </a:r>
            <a:r>
              <a:rPr lang="es-ES" sz="4800" dirty="0" err="1" smtClean="0">
                <a:latin typeface="Mistral"/>
                <a:cs typeface="Mistral"/>
              </a:rPr>
              <a:t>the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Affect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64652" y="1793453"/>
            <a:ext cx="3811661" cy="1220735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797775" y="1870707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chemeClr val="accent1"/>
                </a:solidFill>
              </a:rPr>
              <a:t>Innervation</a:t>
            </a:r>
            <a:r>
              <a:rPr lang="es-ES" sz="3200" dirty="0" smtClean="0"/>
              <a:t> </a:t>
            </a:r>
            <a:r>
              <a:rPr lang="es-ES" sz="3200" dirty="0">
                <a:solidFill>
                  <a:schemeClr val="accent1"/>
                </a:solidFill>
              </a:rPr>
              <a:t>Key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3236137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361" y="3759505"/>
            <a:ext cx="1748696" cy="7944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98561" y="3827629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  <a:latin typeface="Mistral"/>
                <a:cs typeface="Mistral"/>
              </a:rPr>
              <a:t>discharge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2" name="Explosión 2 11"/>
          <p:cNvSpPr/>
          <p:nvPr/>
        </p:nvSpPr>
        <p:spPr>
          <a:xfrm>
            <a:off x="5777196" y="2741651"/>
            <a:ext cx="3366803" cy="297399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19752567">
            <a:off x="6523026" y="3824625"/>
            <a:ext cx="1394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000000"/>
                </a:solidFill>
                <a:latin typeface="Mistral"/>
                <a:cs typeface="Mistral"/>
              </a:rPr>
              <a:t>FEAR</a:t>
            </a:r>
            <a:endParaRPr lang="es-ES" sz="5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13958" y="5715645"/>
            <a:ext cx="2589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Typical</a:t>
            </a:r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Affect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36013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5" grpId="0">
        <p:bldAsOne/>
      </p:bldGraphic>
      <p:bldP spid="9" grpId="0" animBg="1"/>
      <p:bldP spid="14" grpId="0"/>
      <p:bldP spid="12" grpId="0" animBg="1"/>
      <p:bldP spid="8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3" b="95730" l="1597" r="89621">
                        <a14:foregroundMark x1="44711" y1="23488" x2="44711" y2="23488"/>
                        <a14:foregroundMark x1="44711" y1="23488" x2="44711" y2="23488"/>
                        <a14:foregroundMark x1="51697" y1="18505" x2="51697" y2="18505"/>
                        <a14:foregroundMark x1="51697" y1="18505" x2="51697" y2="18505"/>
                        <a14:foregroundMark x1="56088" y1="11032" x2="56088" y2="11032"/>
                        <a14:foregroundMark x1="59281" y1="16370" x2="59281" y2="16370"/>
                        <a14:foregroundMark x1="45110" y1="11744" x2="45110" y2="11744"/>
                        <a14:foregroundMark x1="47305" y1="11744" x2="47305" y2="11744"/>
                        <a14:foregroundMark x1="53094" y1="11744" x2="53094" y2="11744"/>
                        <a14:foregroundMark x1="55090" y1="12100" x2="55090" y2="12100"/>
                        <a14:foregroundMark x1="58882" y1="13523" x2="58882" y2="13523"/>
                        <a14:foregroundMark x1="61078" y1="13879" x2="61078" y2="13879"/>
                        <a14:foregroundMark x1="65469" y1="17260" x2="65469" y2="17260"/>
                        <a14:foregroundMark x1="67265" y1="19217" x2="67265" y2="19217"/>
                        <a14:foregroundMark x1="69062" y1="21352" x2="69062" y2="21352"/>
                        <a14:foregroundMark x1="68862" y1="24555" x2="68862" y2="24555"/>
                        <a14:foregroundMark x1="65868" y1="21886" x2="65868" y2="21886"/>
                        <a14:foregroundMark x1="58882" y1="17438" x2="58882" y2="17438"/>
                        <a14:foregroundMark x1="46307" y1="17260" x2="46307" y2="17260"/>
                        <a14:foregroundMark x1="46307" y1="17260" x2="46307" y2="17260"/>
                        <a14:foregroundMark x1="46307" y1="17260" x2="46307" y2="17260"/>
                        <a14:foregroundMark x1="51497" y1="21886" x2="51497" y2="21886"/>
                        <a14:foregroundMark x1="58882" y1="23132" x2="58882" y2="23132"/>
                        <a14:foregroundMark x1="65070" y1="33452" x2="65070" y2="33452"/>
                        <a14:foregroundMark x1="58084" y1="28648" x2="58084" y2="28648"/>
                        <a14:foregroundMark x1="55489" y1="29359" x2="55489" y2="29359"/>
                        <a14:foregroundMark x1="61078" y1="30605" x2="61078" y2="30605"/>
                        <a14:foregroundMark x1="64271" y1="29537" x2="64271" y2="29537"/>
                        <a14:foregroundMark x1="69860" y1="27580" x2="69860" y2="27580"/>
                        <a14:foregroundMark x1="69461" y1="30249" x2="69461" y2="30249"/>
                        <a14:foregroundMark x1="54092" y1="30249" x2="54092" y2="30249"/>
                        <a14:foregroundMark x1="51297" y1="30961" x2="51297" y2="30961"/>
                        <a14:foregroundMark x1="48902" y1="31317" x2="48902" y2="31317"/>
                        <a14:foregroundMark x1="50299" y1="31851" x2="50299" y2="31851"/>
                        <a14:foregroundMark x1="57485" y1="32206" x2="57485" y2="32206"/>
                        <a14:foregroundMark x1="42515" y1="33808" x2="42515" y2="33808"/>
                        <a14:foregroundMark x1="53493" y1="38790" x2="53493" y2="38790"/>
                        <a14:foregroundMark x1="55090" y1="35231" x2="55090" y2="35231"/>
                        <a14:foregroundMark x1="48503" y1="61744" x2="48503" y2="61744"/>
                        <a14:foregroundMark x1="48703" y1="62989" x2="48703" y2="62989"/>
                        <a14:foregroundMark x1="48104" y1="64591" x2="48104" y2="64591"/>
                        <a14:foregroundMark x1="54890" y1="64235" x2="54890" y2="64235"/>
                        <a14:foregroundMark x1="50100" y1="70285" x2="50100" y2="70285"/>
                        <a14:foregroundMark x1="31537" y1="70463" x2="31537" y2="70463"/>
                        <a14:foregroundMark x1="13373" y1="62989" x2="13373" y2="62989"/>
                        <a14:foregroundMark x1="12176" y1="68861" x2="12176" y2="68861"/>
                        <a14:foregroundMark x1="9182" y1="70641" x2="9182" y2="70641"/>
                        <a14:foregroundMark x1="8383" y1="71708" x2="8383" y2="71708"/>
                        <a14:foregroundMark x1="10579" y1="69751" x2="10579" y2="69751"/>
                        <a14:foregroundMark x1="15170" y1="48932" x2="15170" y2="48932"/>
                        <a14:foregroundMark x1="6387" y1="51423" x2="6387" y2="51423"/>
                        <a14:foregroundMark x1="5988" y1="52313" x2="5988" y2="52313"/>
                        <a14:foregroundMark x1="9980" y1="48399" x2="9980" y2="48399"/>
                        <a14:foregroundMark x1="8782" y1="49644" x2="8782" y2="49644"/>
                        <a14:foregroundMark x1="4990" y1="52669" x2="4990" y2="52669"/>
                        <a14:foregroundMark x1="4790" y1="53381" x2="4790" y2="53381"/>
                        <a14:foregroundMark x1="4192" y1="54626" x2="4192" y2="54626"/>
                        <a14:foregroundMark x1="3792" y1="55338" x2="3792" y2="55338"/>
                        <a14:foregroundMark x1="2994" y1="55872" x2="2994" y2="55872"/>
                        <a14:foregroundMark x1="4391" y1="61744" x2="4391" y2="61744"/>
                        <a14:foregroundMark x1="43713" y1="35943" x2="43713" y2="35943"/>
                        <a14:foregroundMark x1="57485" y1="39502" x2="57485" y2="39502"/>
                        <a14:foregroundMark x1="48902" y1="52135" x2="48902" y2="52135"/>
                        <a14:foregroundMark x1="55888" y1="52313" x2="55888" y2="52313"/>
                        <a14:foregroundMark x1="57685" y1="60854" x2="57685" y2="60854"/>
                        <a14:foregroundMark x1="6188" y1="78114" x2="6188" y2="78114"/>
                        <a14:foregroundMark x1="3792" y1="77402" x2="3792" y2="77402"/>
                        <a14:foregroundMark x1="2395" y1="74021" x2="2395" y2="74021"/>
                        <a14:foregroundMark x1="4790" y1="72420" x2="4790" y2="72420"/>
                        <a14:foregroundMark x1="8184" y1="66904" x2="8184" y2="66904"/>
                        <a14:foregroundMark x1="44711" y1="52135" x2="44711" y2="52135"/>
                        <a14:foregroundMark x1="47505" y1="35943" x2="47505" y2="35943"/>
                        <a14:foregroundMark x1="21557" y1="69039" x2="21557" y2="69039"/>
                        <a14:foregroundMark x1="34132" y1="80071" x2="34132" y2="80071"/>
                        <a14:foregroundMark x1="65070" y1="93238" x2="65070" y2="93238"/>
                        <a14:backgroundMark x1="9780" y1="71352" x2="9780" y2="71352"/>
                        <a14:backgroundMark x1="7984" y1="58897" x2="7984" y2="58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476" y="0"/>
            <a:ext cx="3507308" cy="3934346"/>
          </a:xfrm>
          <a:prstGeom prst="rect">
            <a:avLst/>
          </a:prstGeom>
        </p:spPr>
      </p:pic>
      <p:sp>
        <p:nvSpPr>
          <p:cNvPr id="8" name="Esquina doblada 7"/>
          <p:cNvSpPr/>
          <p:nvPr/>
        </p:nvSpPr>
        <p:spPr>
          <a:xfrm rot="20772458">
            <a:off x="867357" y="3456867"/>
            <a:ext cx="7803434" cy="2245985"/>
          </a:xfrm>
          <a:prstGeom prst="foldedCorner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 rot="20744762">
            <a:off x="795484" y="3461136"/>
            <a:ext cx="7721800" cy="221238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The genuine reason for repression is to prevent the development of an UNPLEASANT AFFECT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6139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03851"/>
            <a:ext cx="8229600" cy="2241902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prstClr val="black"/>
                </a:solidFill>
                <a:ea typeface="+mj-ea"/>
                <a:cs typeface="+mj-cs"/>
              </a:rPr>
              <a:t>¿</a:t>
            </a:r>
            <a:r>
              <a:rPr lang="en-US" sz="4000" i="1" dirty="0" smtClean="0">
                <a:solidFill>
                  <a:prstClr val="black"/>
                </a:solidFill>
                <a:ea typeface="+mj-ea"/>
                <a:cs typeface="+mj-cs"/>
              </a:rPr>
              <a:t>How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can an emotional conflict appear as an hematological disease</a:t>
            </a:r>
            <a:r>
              <a:rPr lang="es-ES" sz="4000" dirty="0" smtClean="0">
                <a:solidFill>
                  <a:prstClr val="black"/>
                </a:solidFill>
                <a:ea typeface="+mj-ea"/>
                <a:cs typeface="+mj-cs"/>
              </a:rPr>
              <a:t>?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57200" y="3925845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s-ES" sz="4000" dirty="0" smtClean="0">
                <a:solidFill>
                  <a:prstClr val="black"/>
                </a:solidFill>
              </a:rPr>
              <a:t>¿</a:t>
            </a:r>
            <a:r>
              <a:rPr lang="en-US" sz="4000" i="1" dirty="0" smtClean="0">
                <a:solidFill>
                  <a:prstClr val="black"/>
                </a:solidFill>
              </a:rPr>
              <a:t>Which </a:t>
            </a:r>
            <a:r>
              <a:rPr lang="en-US" sz="4000" dirty="0" smtClean="0">
                <a:solidFill>
                  <a:prstClr val="black"/>
                </a:solidFill>
              </a:rPr>
              <a:t>emotional conflict can appear as an hematological disease</a:t>
            </a:r>
            <a:r>
              <a:rPr lang="es-ES" sz="4000" dirty="0" smtClean="0">
                <a:solidFill>
                  <a:prstClr val="black"/>
                </a:solidFill>
              </a:rPr>
              <a:t>?</a:t>
            </a:r>
            <a:endParaRPr lang="es-E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7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rot="20282717">
            <a:off x="-425643" y="2337594"/>
            <a:ext cx="3717925" cy="1189038"/>
          </a:xfrm>
        </p:spPr>
        <p:txBody>
          <a:bodyPr>
            <a:normAutofit/>
          </a:bodyPr>
          <a:lstStyle/>
          <a:p>
            <a:r>
              <a:rPr lang="es-AR" sz="5400" dirty="0" smtClean="0">
                <a:latin typeface="Mistral"/>
                <a:cs typeface="Mistral"/>
              </a:rPr>
              <a:t>Neurosis</a:t>
            </a:r>
            <a:endParaRPr lang="en-US" sz="5400" dirty="0">
              <a:latin typeface="Mistral"/>
              <a:cs typeface="Mistral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9" y="975860"/>
            <a:ext cx="5921498" cy="54368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The affect can be unpleasant because it’s linked to a certain representation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  <a:endParaRPr lang="es-AR" sz="4000" dirty="0">
              <a:solidFill>
                <a:srgbClr val="376092"/>
              </a:solidFill>
              <a:latin typeface="Mistral"/>
              <a:cs typeface="Mistral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Repression can replace the original representation for an other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 </a:t>
            </a:r>
            <a:r>
              <a:rPr lang="es-AR" sz="4000" dirty="0" err="1" smtClean="0">
                <a:solidFill>
                  <a:srgbClr val="376092"/>
                </a:solidFill>
                <a:latin typeface="Mistral"/>
                <a:cs typeface="Mistral"/>
              </a:rPr>
              <a:t>one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This way the affect is registered</a:t>
            </a:r>
            <a:r>
              <a:rPr lang="en-US" sz="4000" dirty="0">
                <a:solidFill>
                  <a:srgbClr val="376092"/>
                </a:solidFill>
                <a:latin typeface="Mistral"/>
                <a:cs typeface="Mistral"/>
              </a:rPr>
              <a:t> </a:t>
            </a: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 as such, but it’s not unpleasant anymore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  <a:endParaRPr lang="en-US" sz="4000" dirty="0">
              <a:solidFill>
                <a:srgbClr val="376092"/>
              </a:solidFill>
              <a:latin typeface="Mistral"/>
              <a:cs typeface="Mistral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75125" y="2932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s-AR" sz="1800" b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25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1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5781" y="1497256"/>
            <a:ext cx="4768219" cy="494113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ONE of the bodily innervations receives the total investiture of the key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  <a:endParaRPr lang="es-AR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Consciousness no longer recognizes the discharge as an affect, given that it is not the typical discharge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  <a:endParaRPr lang="es-AR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Consciousness registers an exaggerated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somatic sensation 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a BODILY SYMPTOM</a:t>
            </a:r>
            <a:endParaRPr lang="en-US" cap="all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20282717">
            <a:off x="-51934" y="440261"/>
            <a:ext cx="3717925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dirty="0" err="1" smtClean="0">
                <a:latin typeface="Mistral"/>
                <a:cs typeface="Mistral"/>
              </a:rPr>
              <a:t>Somatic</a:t>
            </a:r>
            <a:r>
              <a:rPr lang="es-AR" sz="5400" dirty="0" smtClean="0">
                <a:latin typeface="Mistral"/>
                <a:cs typeface="Mistral"/>
              </a:rPr>
              <a:t> </a:t>
            </a:r>
            <a:r>
              <a:rPr lang="es-AR" sz="5400" dirty="0" err="1" smtClean="0">
                <a:latin typeface="Mistral"/>
                <a:cs typeface="Mistral"/>
              </a:rPr>
              <a:t>disease</a:t>
            </a:r>
            <a:endParaRPr lang="en-US" sz="5400" dirty="0">
              <a:latin typeface="Mistral"/>
              <a:cs typeface="Mistr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5057" y="2114177"/>
            <a:ext cx="393290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rgbClr val="376092"/>
                </a:solidFill>
                <a:latin typeface="Mistral"/>
                <a:cs typeface="Mistral"/>
              </a:rPr>
              <a:t>The affect is unbearable regardless of the representation to which it is attached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  <a:endParaRPr lang="es-AR" sz="3200" dirty="0">
              <a:solidFill>
                <a:srgbClr val="376092"/>
              </a:solidFill>
              <a:latin typeface="Mistral"/>
              <a:cs typeface="Mistral"/>
            </a:endParaRPr>
          </a:p>
          <a:p>
            <a:pPr marL="342900" lvl="0" indent="-34290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rgbClr val="376092"/>
                </a:solidFill>
                <a:latin typeface="Mistral"/>
                <a:cs typeface="Mistral"/>
              </a:rPr>
              <a:t>The repression to prevent the affect UNSTRUCTURES it’s innervation key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  <a:endParaRPr lang="es-AR" sz="3200" dirty="0">
              <a:solidFill>
                <a:srgbClr val="37609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5938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6021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Normal </a:t>
            </a:r>
            <a:r>
              <a:rPr lang="es-ES" sz="4800" dirty="0" err="1" smtClean="0">
                <a:latin typeface="Mistral"/>
                <a:cs typeface="Mistral"/>
              </a:rPr>
              <a:t>discharge</a:t>
            </a:r>
            <a:r>
              <a:rPr lang="es-ES" sz="4800" dirty="0" smtClean="0">
                <a:latin typeface="Mistral"/>
                <a:cs typeface="Mistral"/>
              </a:rPr>
              <a:t> of </a:t>
            </a:r>
            <a:r>
              <a:rPr lang="es-ES" sz="4800" dirty="0" err="1" smtClean="0">
                <a:latin typeface="Mistral"/>
                <a:cs typeface="Mistral"/>
              </a:rPr>
              <a:t>the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affect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64652" y="1793453"/>
            <a:ext cx="3811661" cy="1220735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806028" y="1870707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chemeClr val="accent1"/>
                </a:solidFill>
              </a:rPr>
              <a:t>Innervation</a:t>
            </a:r>
            <a:r>
              <a:rPr lang="es-ES" sz="3200" dirty="0" smtClean="0">
                <a:solidFill>
                  <a:schemeClr val="accent1"/>
                </a:solidFill>
              </a:rPr>
              <a:t> Key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70937640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361" y="3759505"/>
            <a:ext cx="1748696" cy="7944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98561" y="3827629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  <a:latin typeface="Mistral"/>
                <a:cs typeface="Mistral"/>
              </a:rPr>
              <a:t>discharge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2" name="Explosión 2 11"/>
          <p:cNvSpPr/>
          <p:nvPr/>
        </p:nvSpPr>
        <p:spPr>
          <a:xfrm>
            <a:off x="5777196" y="2741651"/>
            <a:ext cx="3366803" cy="2973994"/>
          </a:xfrm>
          <a:prstGeom prst="irregularSeal2">
            <a:avLst/>
          </a:prstGeom>
          <a:solidFill>
            <a:srgbClr val="558E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19606711">
            <a:off x="6555588" y="3840905"/>
            <a:ext cx="1394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000000"/>
                </a:solidFill>
                <a:latin typeface="Mistral"/>
                <a:cs typeface="Mistral"/>
              </a:rPr>
              <a:t>FEAR</a:t>
            </a:r>
            <a:endParaRPr lang="es-ES" sz="5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36487" y="5715645"/>
            <a:ext cx="2589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Typical</a:t>
            </a:r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Affect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53867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550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Mistral"/>
                <a:cs typeface="Mistral"/>
              </a:rPr>
              <a:t>Repression of the affect fear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10860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4567" y="1520914"/>
            <a:ext cx="4283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The innervation key is 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unstructured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8899543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352257" y="3759505"/>
            <a:ext cx="2075436" cy="794423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801249" y="3895106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  <a:latin typeface="Mistral"/>
                <a:cs typeface="Mistral"/>
              </a:rPr>
              <a:t>discharge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3" name="Hexágono 2"/>
          <p:cNvSpPr/>
          <p:nvPr/>
        </p:nvSpPr>
        <p:spPr>
          <a:xfrm>
            <a:off x="6414532" y="3190848"/>
            <a:ext cx="2354245" cy="1951684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472956" y="3739490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0000"/>
                </a:solidFill>
                <a:latin typeface="Mistral"/>
                <a:cs typeface="Mistral"/>
              </a:rPr>
              <a:t>DIARRHEA</a:t>
            </a:r>
            <a:endParaRPr lang="es-ES" sz="48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06801" y="5479268"/>
            <a:ext cx="3237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Bodily</a:t>
            </a:r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Mistral"/>
                <a:cs typeface="Mistral"/>
              </a:rPr>
              <a:t>S</a:t>
            </a:r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ymptom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0496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5" grpId="0">
        <p:bldAsOne/>
      </p:bldGraphic>
      <p:bldP spid="9" grpId="0" animBg="1"/>
      <p:bldP spid="13" grpId="0"/>
      <p:bldP spid="3" grpId="0" animBg="1"/>
      <p:bldP spid="8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regular 1"/>
          <p:cNvSpPr/>
          <p:nvPr/>
        </p:nvSpPr>
        <p:spPr>
          <a:xfrm>
            <a:off x="6317154" y="3082419"/>
            <a:ext cx="2701094" cy="1812275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02700" y="402728"/>
            <a:ext cx="5359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Repression</a:t>
            </a:r>
            <a:r>
              <a:rPr lang="es-ES" sz="4800" dirty="0" smtClean="0">
                <a:latin typeface="Mistral"/>
                <a:cs typeface="Mistral"/>
              </a:rPr>
              <a:t> of </a:t>
            </a:r>
            <a:r>
              <a:rPr lang="es-ES" sz="4800" dirty="0" err="1" smtClean="0">
                <a:latin typeface="Mistral"/>
                <a:cs typeface="Mistral"/>
              </a:rPr>
              <a:t>affect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crying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10860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4566" y="1520914"/>
            <a:ext cx="4283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The innervation key is 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 unstructured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94214038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352257" y="3759505"/>
            <a:ext cx="2075436" cy="794423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801249" y="3796649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  <a:latin typeface="Mistral"/>
                <a:cs typeface="Mistral"/>
              </a:rPr>
              <a:t>discharge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55562" y="3635585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EPIPHORA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33510" y="5482834"/>
            <a:ext cx="3237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Bodily</a:t>
            </a:r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 </a:t>
            </a:r>
            <a:r>
              <a:rPr lang="es-ES" sz="4400" dirty="0" err="1">
                <a:solidFill>
                  <a:srgbClr val="000000"/>
                </a:solidFill>
                <a:latin typeface="Mistral"/>
                <a:cs typeface="Mistral"/>
              </a:rPr>
              <a:t>S</a:t>
            </a:r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ymptom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6562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9" grpId="0" animBg="1"/>
      <p:bldP spid="13" grpId="0"/>
      <p:bldP spid="8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774" y="198517"/>
            <a:ext cx="2180454" cy="21995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281" y="242346"/>
            <a:ext cx="2191217" cy="2155687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>
            <a:off x="5329902" y="1016970"/>
            <a:ext cx="1091788" cy="7086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izquierda 14"/>
          <p:cNvSpPr/>
          <p:nvPr/>
        </p:nvSpPr>
        <p:spPr>
          <a:xfrm rot="10800000">
            <a:off x="5502630" y="1619762"/>
            <a:ext cx="1091788" cy="7086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575663" y="1001480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err="1" smtClean="0">
                <a:latin typeface="Mistral"/>
                <a:cs typeface="Mistral"/>
              </a:rPr>
              <a:t>cold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20872" y="1584358"/>
            <a:ext cx="1016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atin typeface="Mistral"/>
                <a:cs typeface="Mistral"/>
              </a:rPr>
              <a:t>flu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0325929">
            <a:off x="21072" y="409878"/>
            <a:ext cx="2686958" cy="1143000"/>
          </a:xfrm>
        </p:spPr>
        <p:txBody>
          <a:bodyPr>
            <a:normAutofit/>
          </a:bodyPr>
          <a:lstStyle/>
          <a:p>
            <a:pPr algn="l"/>
            <a:r>
              <a:rPr lang="es-AR" sz="4800" dirty="0" smtClean="0">
                <a:latin typeface="Mistral"/>
                <a:cs typeface="Mistral"/>
              </a:rPr>
              <a:t>In </a:t>
            </a:r>
            <a:r>
              <a:rPr lang="es-AR" sz="4800" dirty="0" err="1" smtClean="0">
                <a:latin typeface="Mistral"/>
                <a:cs typeface="Mistral"/>
              </a:rPr>
              <a:t>brief</a:t>
            </a:r>
            <a:endParaRPr lang="en-US" sz="4800" dirty="0">
              <a:latin typeface="Mistral"/>
              <a:cs typeface="Mistral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27" y="2400545"/>
            <a:ext cx="9143999" cy="20604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Understood in its unconscious meaning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,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the symptom constitutes an act full of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sense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; a bodily 'gesture' that expresses an unconscious fantasy</a:t>
            </a:r>
            <a:r>
              <a:rPr lang="es-AR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1431" y="4783292"/>
            <a:ext cx="19255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BODILY </a:t>
            </a:r>
          </a:p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SYMPTON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23851" y="4780312"/>
            <a:ext cx="23374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REPRESSED</a:t>
            </a:r>
          </a:p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AFFECT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291579" y="5018621"/>
            <a:ext cx="2725969" cy="102231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706591" y="5158940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SYMBOL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17404" y="5643549"/>
            <a:ext cx="1654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err="1" smtClean="0"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Emergent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22460" y="183569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¿</a:t>
            </a:r>
            <a:r>
              <a:rPr lang="es-ES" sz="3200" cap="all" dirty="0" smtClean="0">
                <a:latin typeface="Mistral"/>
                <a:cs typeface="Mistral"/>
              </a:rPr>
              <a:t>CRYING</a:t>
            </a:r>
            <a:r>
              <a:rPr lang="es-ES" sz="3200" dirty="0" smtClean="0">
                <a:latin typeface="Mistral"/>
                <a:cs typeface="Mistral"/>
              </a:rPr>
              <a:t>?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25316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/>
      <p:bldP spid="12" grpId="0"/>
      <p:bldP spid="53250" grpId="0"/>
      <p:bldP spid="53251" grpId="0" build="p"/>
      <p:bldP spid="4" grpId="0"/>
      <p:bldP spid="5" grpId="0"/>
      <p:bldP spid="8" grpId="0" animBg="1"/>
      <p:bldP spid="6" grpId="0"/>
      <p:bldP spid="13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56225" y="1945000"/>
            <a:ext cx="848767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THE </a:t>
            </a:r>
            <a:r>
              <a:rPr lang="en-US" sz="540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SPECIFIC UNCONSCIOUS </a:t>
            </a:r>
            <a:r>
              <a:rPr lang="en-US" sz="5400" dirty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MEANING </a:t>
            </a:r>
            <a:r>
              <a:rPr lang="en-US" sz="5400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OF ANEMIA</a:t>
            </a:r>
            <a:endParaRPr lang="es-ES_tradnl" sz="5400" cap="none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6941" y="584475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Part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Two</a:t>
            </a:r>
            <a:r>
              <a:rPr lang="es-ES" sz="4800" dirty="0" smtClean="0">
                <a:latin typeface="Mistral"/>
                <a:cs typeface="Mistral"/>
              </a:rPr>
              <a:t>: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3793" y="4507446"/>
            <a:ext cx="8738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«</a:t>
            </a:r>
            <a:r>
              <a:rPr lang="en-US" sz="3200" dirty="0" smtClean="0">
                <a:latin typeface="Mistral"/>
                <a:cs typeface="Mistral"/>
              </a:rPr>
              <a:t>A PSYCHOANALYTIC STUDY OF ANAEMIA</a:t>
            </a:r>
            <a:r>
              <a:rPr lang="es-ES" sz="3200" dirty="0" smtClean="0">
                <a:latin typeface="Mistral"/>
                <a:cs typeface="Mistral"/>
              </a:rPr>
              <a:t>»</a:t>
            </a:r>
          </a:p>
          <a:p>
            <a:pPr algn="ctr"/>
            <a:r>
              <a:rPr lang="es-ES" sz="3200" dirty="0" smtClean="0">
                <a:latin typeface="Mistral"/>
                <a:cs typeface="Mistral"/>
              </a:rPr>
              <a:t>Luis Chiozza – Gustavo Chiozza</a:t>
            </a:r>
          </a:p>
          <a:p>
            <a:pPr algn="ctr"/>
            <a:r>
              <a:rPr lang="es-ES" sz="3200" dirty="0" smtClean="0">
                <a:latin typeface="Mistral"/>
                <a:cs typeface="Mistral"/>
              </a:rPr>
              <a:t>M. Estela </a:t>
            </a:r>
            <a:r>
              <a:rPr lang="es-ES" sz="3200" dirty="0" err="1" smtClean="0">
                <a:latin typeface="Mistral"/>
                <a:cs typeface="Mistral"/>
              </a:rPr>
              <a:t>Bruzzon</a:t>
            </a:r>
            <a:r>
              <a:rPr lang="es-ES" sz="3200" dirty="0" smtClean="0">
                <a:latin typeface="Mistral"/>
                <a:cs typeface="Mistral"/>
              </a:rPr>
              <a:t> – Mirta </a:t>
            </a:r>
            <a:r>
              <a:rPr lang="es-ES" sz="3200" dirty="0">
                <a:latin typeface="Mistral"/>
                <a:cs typeface="Mistral"/>
              </a:rPr>
              <a:t>F. </a:t>
            </a:r>
            <a:r>
              <a:rPr lang="es-ES" sz="3200" dirty="0" smtClean="0">
                <a:latin typeface="Mistral"/>
                <a:cs typeface="Mistral"/>
              </a:rPr>
              <a:t>de </a:t>
            </a:r>
            <a:r>
              <a:rPr lang="es-ES" sz="3200" dirty="0" err="1">
                <a:latin typeface="Mistral"/>
                <a:cs typeface="Mistral"/>
              </a:rPr>
              <a:t>Dayen</a:t>
            </a:r>
            <a:r>
              <a:rPr lang="es-ES" sz="3200" dirty="0" smtClean="0">
                <a:latin typeface="Mistral"/>
                <a:cs typeface="Mistral"/>
              </a:rPr>
              <a:t> – Gloria I. de </a:t>
            </a:r>
            <a:r>
              <a:rPr lang="es-ES" sz="3200" dirty="0" err="1" smtClean="0">
                <a:latin typeface="Mistral"/>
                <a:cs typeface="Mistral"/>
              </a:rPr>
              <a:t>Schejtman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37027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oblada hacia arriba 2"/>
          <p:cNvSpPr/>
          <p:nvPr/>
        </p:nvSpPr>
        <p:spPr>
          <a:xfrm rot="10800000">
            <a:off x="1040254" y="2712944"/>
            <a:ext cx="850392" cy="1712764"/>
          </a:xfrm>
          <a:prstGeom prst="bentUpArrow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24746" y="4426810"/>
            <a:ext cx="192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atin typeface="Mistral"/>
                <a:cs typeface="Mistral"/>
              </a:rPr>
              <a:t>Transport</a:t>
            </a:r>
            <a:r>
              <a:rPr lang="es-ES" sz="3200" dirty="0" smtClean="0">
                <a:latin typeface="Mistral"/>
                <a:cs typeface="Mistral"/>
              </a:rPr>
              <a:t> of </a:t>
            </a:r>
            <a:r>
              <a:rPr lang="es-ES" sz="3200" dirty="0" err="1" smtClean="0">
                <a:latin typeface="Mistral"/>
                <a:cs typeface="Mistral"/>
              </a:rPr>
              <a:t>nutrients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rot="10800000" flipH="1">
            <a:off x="7154631" y="2712944"/>
            <a:ext cx="837806" cy="266069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920868" y="5166789"/>
            <a:ext cx="1597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atin typeface="Mistral"/>
                <a:cs typeface="Mistral"/>
              </a:rPr>
              <a:t>Transport</a:t>
            </a:r>
            <a:r>
              <a:rPr lang="es-ES" sz="3200" dirty="0" smtClean="0">
                <a:latin typeface="Mistral"/>
                <a:cs typeface="Mistral"/>
              </a:rPr>
              <a:t> of O</a:t>
            </a:r>
            <a:r>
              <a:rPr lang="es-ES" sz="3200" baseline="-18000" dirty="0" smtClean="0">
                <a:latin typeface="Mistral"/>
                <a:cs typeface="Mistral"/>
              </a:rPr>
              <a:t>2</a:t>
            </a:r>
            <a:endParaRPr lang="es-ES" sz="3200" baseline="-18000" dirty="0">
              <a:latin typeface="Mistral"/>
              <a:cs typeface="Mistral"/>
            </a:endParaRPr>
          </a:p>
        </p:txBody>
      </p:sp>
      <p:sp>
        <p:nvSpPr>
          <p:cNvPr id="5" name="Flecha doblada hacia arriba 4"/>
          <p:cNvSpPr/>
          <p:nvPr/>
        </p:nvSpPr>
        <p:spPr>
          <a:xfrm rot="16200000">
            <a:off x="3433673" y="181903"/>
            <a:ext cx="486451" cy="1712764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929318" y="624669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Coagulation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281564" y="4306112"/>
            <a:ext cx="371723" cy="480176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638696263"/>
              </p:ext>
            </p:extLst>
          </p:nvPr>
        </p:nvGraphicFramePr>
        <p:xfrm>
          <a:off x="1477535" y="9323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533281" y="4618473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Immunity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 rot="2468865">
            <a:off x="6952191" y="255526"/>
            <a:ext cx="24961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BLOOD</a:t>
            </a:r>
          </a:p>
          <a:p>
            <a:pPr algn="ctr"/>
            <a:r>
              <a:rPr lang="es-ES" sz="4400" dirty="0" err="1" smtClean="0">
                <a:latin typeface="Mistral"/>
                <a:cs typeface="Mistral"/>
              </a:rPr>
              <a:t>Liquid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tissue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20516" y="5368743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HEMOGLOBIN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5162181" y="5415186"/>
            <a:ext cx="1758687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22"/>
          <p:cNvSpPr/>
          <p:nvPr/>
        </p:nvSpPr>
        <p:spPr>
          <a:xfrm rot="10800000">
            <a:off x="4293183" y="6069282"/>
            <a:ext cx="988381" cy="333604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328028" y="5980881"/>
            <a:ext cx="706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CO</a:t>
            </a:r>
            <a:r>
              <a:rPr lang="es-ES" sz="3200" baseline="-18000" dirty="0" smtClean="0">
                <a:solidFill>
                  <a:prstClr val="black"/>
                </a:solidFill>
                <a:latin typeface="Mistral"/>
                <a:cs typeface="Mistral"/>
              </a:rPr>
              <a:t>2</a:t>
            </a:r>
            <a:endParaRPr lang="es-ES" dirty="0"/>
          </a:p>
        </p:txBody>
      </p:sp>
      <p:sp>
        <p:nvSpPr>
          <p:cNvPr id="25" name="Flecha izquierda 24"/>
          <p:cNvSpPr/>
          <p:nvPr/>
        </p:nvSpPr>
        <p:spPr>
          <a:xfrm rot="5400000">
            <a:off x="-211436" y="3309305"/>
            <a:ext cx="1886523" cy="348487"/>
          </a:xfrm>
          <a:prstGeom prst="leftArrow">
            <a:avLst/>
          </a:prstGeom>
          <a:solidFill>
            <a:srgbClr val="FFFF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 rot="19971432">
            <a:off x="98969" y="1784863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Excretion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02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" grpId="0" animBg="1"/>
      <p:bldP spid="11" grpId="0"/>
      <p:bldP spid="5" grpId="0" animBg="1"/>
      <p:bldP spid="7" grpId="0"/>
      <p:bldP spid="6" grpId="0" animBg="1"/>
      <p:bldGraphic spid="2" grpId="0">
        <p:bldAsOne/>
      </p:bldGraphic>
      <p:bldP spid="10" grpId="0"/>
      <p:bldP spid="12" grpId="0"/>
      <p:bldP spid="15" grpId="0"/>
      <p:bldP spid="8" grpId="0" animBg="1"/>
      <p:bldP spid="23" grpId="0" animBg="1"/>
      <p:bldP spid="24" grpId="0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468865">
            <a:off x="7403902" y="540266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59707" y="1121075"/>
            <a:ext cx="2529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↓</a:t>
            </a:r>
            <a:r>
              <a:rPr lang="es-ES" sz="4400" dirty="0" err="1" smtClean="0">
                <a:latin typeface="Mistral"/>
                <a:cs typeface="Mistral"/>
              </a:rPr>
              <a:t>Hemoglobin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Flecha izquierda 4"/>
          <p:cNvSpPr/>
          <p:nvPr/>
        </p:nvSpPr>
        <p:spPr>
          <a:xfrm>
            <a:off x="2440872" y="1288189"/>
            <a:ext cx="2418835" cy="484632"/>
          </a:xfrm>
          <a:prstGeom prst="leftArrow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942289" y="1121075"/>
            <a:ext cx="1198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spc="-100" dirty="0" smtClean="0">
                <a:latin typeface="Mistral"/>
                <a:cs typeface="Mistral"/>
              </a:rPr>
              <a:t>↓O</a:t>
            </a:r>
            <a:r>
              <a:rPr lang="es-ES" sz="4400" spc="-100" baseline="-20000" dirty="0" smtClean="0">
                <a:latin typeface="Mistral"/>
                <a:cs typeface="Mistral"/>
              </a:rPr>
              <a:t>2</a:t>
            </a:r>
            <a:endParaRPr lang="es-ES" sz="4400" spc="-100" baseline="-20000" dirty="0"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04042" y="2430747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19851822">
            <a:off x="765392" y="2529268"/>
            <a:ext cx="170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solidFill>
                  <a:srgbClr val="FF0000"/>
                </a:solidFill>
                <a:latin typeface="Mistral"/>
                <a:cs typeface="Mistral"/>
              </a:rPr>
              <a:t>Symptom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9876" y="3589920"/>
            <a:ext cx="1729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Asthenia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Flecha abajo 6"/>
          <p:cNvSpPr/>
          <p:nvPr/>
        </p:nvSpPr>
        <p:spPr>
          <a:xfrm rot="20629617">
            <a:off x="5961931" y="2336672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 rot="19851822">
            <a:off x="6571343" y="2413315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solidFill>
                  <a:srgbClr val="FF0000"/>
                </a:solidFill>
                <a:latin typeface="Mistral"/>
                <a:cs typeface="Mistral"/>
              </a:rPr>
              <a:t>Sign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85889" y="3589920"/>
            <a:ext cx="1340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Pallor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2" name="Flecha abajo 11"/>
          <p:cNvSpPr/>
          <p:nvPr/>
        </p:nvSpPr>
        <p:spPr>
          <a:xfrm rot="19199684">
            <a:off x="1464258" y="4301349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19851822">
            <a:off x="2184192" y="4416498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2º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24373" y="4498059"/>
            <a:ext cx="2534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Dyspnea</a:t>
            </a:r>
            <a:endParaRPr lang="es-ES" sz="4400" dirty="0" smtClean="0">
              <a:latin typeface="Mistral"/>
              <a:cs typeface="Mistral"/>
            </a:endParaRPr>
          </a:p>
          <a:p>
            <a:r>
              <a:rPr lang="es-ES" sz="4400" dirty="0" err="1" smtClean="0">
                <a:latin typeface="Mistral"/>
                <a:cs typeface="Mistral"/>
              </a:rPr>
              <a:t>Tachicardia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9547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  <p:bldP spid="6" grpId="0" animBg="1"/>
      <p:bldP spid="8" grpId="0"/>
      <p:bldP spid="10" grpId="0"/>
      <p:bldP spid="7" grpId="0" animBg="1"/>
      <p:bldP spid="9" grpId="0"/>
      <p:bldP spid="11" grpId="0"/>
      <p:bldP spid="12" grpId="0" animBg="1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542128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Each function of the body pursues a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purpose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That purpose is also the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sense</a:t>
            </a: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 of that function; its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meaning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We seek to link, specifically, each function of the body with a </a:t>
            </a:r>
            <a:r>
              <a:rPr lang="en-US" sz="4000" dirty="0" smtClean="0">
                <a:solidFill>
                  <a:srgbClr val="A33027"/>
                </a:solidFill>
                <a:latin typeface="Mistral"/>
                <a:cs typeface="Mistral"/>
              </a:rPr>
              <a:t>sense in the soul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Many organs exert more than one function. But in general, one of </a:t>
            </a:r>
            <a:r>
              <a:rPr lang="en-US" sz="4000" dirty="0">
                <a:solidFill>
                  <a:srgbClr val="376092"/>
                </a:solidFill>
                <a:latin typeface="Mistral"/>
                <a:cs typeface="Mistral"/>
              </a:rPr>
              <a:t>those functions  </a:t>
            </a:r>
            <a:r>
              <a:rPr lang="en-US" sz="4000" dirty="0" smtClean="0">
                <a:solidFill>
                  <a:srgbClr val="376092"/>
                </a:solidFill>
                <a:latin typeface="Mistral"/>
                <a:cs typeface="Mistral"/>
              </a:rPr>
              <a:t>- for being the most representative one - represents the whole organ and its functions.</a:t>
            </a:r>
            <a:endParaRPr lang="es-ES" sz="4000" dirty="0">
              <a:solidFill>
                <a:srgbClr val="37609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9653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463" y="745412"/>
            <a:ext cx="2898149" cy="822960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543128" y="807372"/>
            <a:ext cx="11977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HOW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6303401" y="807372"/>
            <a:ext cx="15750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cap="all" dirty="0" err="1" smtClean="0"/>
              <a:t>WHich</a:t>
            </a:r>
            <a:endParaRPr lang="en-GB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998152"/>
            <a:ext cx="3500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chemeClr val="accent1"/>
                </a:solidFill>
              </a:rPr>
              <a:t>Explanation</a:t>
            </a:r>
            <a:endParaRPr lang="es-ES" sz="2800" dirty="0" smtClean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Head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chemeClr val="accent1"/>
                </a:solidFill>
              </a:rPr>
              <a:t>Left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>
                <a:solidFill>
                  <a:schemeClr val="accent1"/>
                </a:solidFill>
              </a:rPr>
              <a:t>h</a:t>
            </a:r>
            <a:r>
              <a:rPr lang="es-ES" sz="2800" dirty="0" err="1" smtClean="0">
                <a:solidFill>
                  <a:schemeClr val="accent1"/>
                </a:solidFill>
              </a:rPr>
              <a:t>emisphere</a:t>
            </a:r>
            <a:endParaRPr lang="es-ES" sz="2800" dirty="0" smtClean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chemeClr val="accent1"/>
                </a:solidFill>
              </a:rPr>
              <a:t>Theory</a:t>
            </a:r>
            <a:endParaRPr lang="es-ES" sz="2800" dirty="0" smtClean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¿</a:t>
            </a:r>
            <a:r>
              <a:rPr lang="es-ES" sz="2800" dirty="0" err="1" smtClean="0">
                <a:solidFill>
                  <a:schemeClr val="accent1"/>
                </a:solidFill>
              </a:rPr>
              <a:t>Emergent</a:t>
            </a:r>
            <a:r>
              <a:rPr lang="es-ES" sz="2800" dirty="0" smtClean="0">
                <a:solidFill>
                  <a:schemeClr val="accent1"/>
                </a:solidFill>
              </a:rPr>
              <a:t>?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998152"/>
            <a:ext cx="372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rgbClr val="4F81BD"/>
                </a:solidFill>
              </a:rPr>
              <a:t>Understand</a:t>
            </a:r>
            <a:endParaRPr lang="es-ES" sz="2800" dirty="0">
              <a:solidFill>
                <a:srgbClr val="4F81BD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rgbClr val="4F81BD"/>
                </a:solidFill>
              </a:rPr>
              <a:t>Heart</a:t>
            </a:r>
            <a:endParaRPr lang="es-ES" sz="2800" dirty="0" smtClean="0">
              <a:solidFill>
                <a:srgbClr val="4F81BD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rgbClr val="4F81BD"/>
                </a:solidFill>
              </a:rPr>
              <a:t>Right</a:t>
            </a:r>
            <a:r>
              <a:rPr lang="es-ES" sz="2800" dirty="0" smtClean="0">
                <a:solidFill>
                  <a:srgbClr val="4F81BD"/>
                </a:solidFill>
              </a:rPr>
              <a:t> </a:t>
            </a:r>
            <a:r>
              <a:rPr lang="es-ES" sz="2800" dirty="0" err="1">
                <a:solidFill>
                  <a:srgbClr val="4F81BD"/>
                </a:solidFill>
              </a:rPr>
              <a:t>h</a:t>
            </a:r>
            <a:r>
              <a:rPr lang="es-ES" sz="2800" dirty="0" err="1" smtClean="0">
                <a:solidFill>
                  <a:srgbClr val="4F81BD"/>
                </a:solidFill>
              </a:rPr>
              <a:t>emisphere</a:t>
            </a:r>
            <a:endParaRPr lang="es-ES" sz="2800" dirty="0" smtClean="0">
              <a:solidFill>
                <a:srgbClr val="4F81BD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rgbClr val="4F81BD"/>
                </a:solidFill>
              </a:rPr>
              <a:t>Example</a:t>
            </a:r>
            <a:endParaRPr lang="es-ES" sz="2800" dirty="0" smtClean="0">
              <a:solidFill>
                <a:srgbClr val="4F81BD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¿</a:t>
            </a:r>
            <a:r>
              <a:rPr lang="es-ES" sz="2800" dirty="0" err="1" smtClean="0">
                <a:solidFill>
                  <a:srgbClr val="4F81BD"/>
                </a:solidFill>
              </a:rPr>
              <a:t>Emotional</a:t>
            </a:r>
            <a:r>
              <a:rPr lang="es-ES" sz="2800" dirty="0" smtClean="0">
                <a:solidFill>
                  <a:srgbClr val="4F81BD"/>
                </a:solidFill>
              </a:rPr>
              <a:t> </a:t>
            </a:r>
            <a:r>
              <a:rPr lang="es-ES" sz="2800" dirty="0" err="1" smtClean="0">
                <a:solidFill>
                  <a:srgbClr val="4F81BD"/>
                </a:solidFill>
              </a:rPr>
              <a:t>Conflict</a:t>
            </a:r>
            <a:r>
              <a:rPr lang="es-ES" sz="2800" dirty="0" smtClean="0">
                <a:solidFill>
                  <a:srgbClr val="4F81BD"/>
                </a:solidFill>
              </a:rPr>
              <a:t>?</a:t>
            </a:r>
            <a:endParaRPr lang="es-ES" sz="2800" dirty="0">
              <a:solidFill>
                <a:srgbClr val="4F81BD"/>
              </a:solidFill>
            </a:endParaRPr>
          </a:p>
        </p:txBody>
      </p:sp>
      <p:sp>
        <p:nvSpPr>
          <p:cNvPr id="17" name="Conector fuera de página 16"/>
          <p:cNvSpPr/>
          <p:nvPr/>
        </p:nvSpPr>
        <p:spPr>
          <a:xfrm>
            <a:off x="743439" y="4912078"/>
            <a:ext cx="2898149" cy="822960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164700" y="4811101"/>
            <a:ext cx="219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First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Part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8" name="Conector fuera de página 17"/>
          <p:cNvSpPr/>
          <p:nvPr/>
        </p:nvSpPr>
        <p:spPr>
          <a:xfrm>
            <a:off x="5619826" y="4904041"/>
            <a:ext cx="2898149" cy="822960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601792" y="4811101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Second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Part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7949" y="5958523"/>
            <a:ext cx="442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/>
              <a:t>MIND - BODY </a:t>
            </a:r>
            <a:r>
              <a:rPr lang="es-ES" sz="2400" cap="all" dirty="0" err="1"/>
              <a:t>relationship</a:t>
            </a:r>
            <a:endParaRPr lang="es-ES" sz="2400" cap="al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367275" y="5958523"/>
            <a:ext cx="315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/>
              <a:t>ANEMIA RESEARCH</a:t>
            </a:r>
            <a:endParaRPr lang="es-ES" sz="2400" cap="all" dirty="0"/>
          </a:p>
        </p:txBody>
      </p:sp>
    </p:spTree>
    <p:extLst>
      <p:ext uri="{BB962C8B-B14F-4D97-AF65-F5344CB8AC3E}">
        <p14:creationId xmlns:p14="http://schemas.microsoft.com/office/powerpoint/2010/main" val="141449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17" grpId="0" animBg="1"/>
      <p:bldP spid="13" grpId="0"/>
      <p:bldP spid="18" grpId="0" animBg="1"/>
      <p:bldP spid="14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4772222" y="5044615"/>
            <a:ext cx="4135417" cy="1566963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quina doblada 4"/>
          <p:cNvSpPr/>
          <p:nvPr/>
        </p:nvSpPr>
        <p:spPr>
          <a:xfrm>
            <a:off x="265072" y="257906"/>
            <a:ext cx="4135417" cy="1595435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de flecha hacia abajo 6"/>
          <p:cNvSpPr/>
          <p:nvPr/>
        </p:nvSpPr>
        <p:spPr>
          <a:xfrm>
            <a:off x="1308485" y="1109222"/>
            <a:ext cx="1696276" cy="1632429"/>
          </a:xfrm>
          <a:prstGeom prst="downArrowCallout">
            <a:avLst>
              <a:gd name="adj1" fmla="val 12217"/>
              <a:gd name="adj2" fmla="val 16783"/>
              <a:gd name="adj3" fmla="val 25000"/>
              <a:gd name="adj4" fmla="val 38369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 rot="2360">
            <a:off x="265072" y="257912"/>
            <a:ext cx="3980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«</a:t>
            </a:r>
            <a:r>
              <a:rPr lang="en-US" sz="4400" dirty="0" smtClean="0">
                <a:latin typeface="Mistral"/>
                <a:cs typeface="Mistral"/>
              </a:rPr>
              <a:t>We are the same blood</a:t>
            </a:r>
            <a:r>
              <a:rPr lang="es-ES" sz="4400" dirty="0" smtClean="0">
                <a:latin typeface="Mistral"/>
                <a:cs typeface="Mistral"/>
              </a:rPr>
              <a:t>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Llamada de flecha a la izquierda 8"/>
          <p:cNvSpPr/>
          <p:nvPr/>
        </p:nvSpPr>
        <p:spPr>
          <a:xfrm>
            <a:off x="3014272" y="5197622"/>
            <a:ext cx="3639788" cy="660920"/>
          </a:xfrm>
          <a:prstGeom prst="leftArrowCallout">
            <a:avLst>
              <a:gd name="adj1" fmla="val 25000"/>
              <a:gd name="adj2" fmla="val 25000"/>
              <a:gd name="adj3" fmla="val 56123"/>
              <a:gd name="adj4" fmla="val 32028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068985" y="5016148"/>
            <a:ext cx="3562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«</a:t>
            </a:r>
            <a:r>
              <a:rPr lang="en-US" sz="4400" dirty="0" smtClean="0">
                <a:latin typeface="Mistral"/>
                <a:cs typeface="Mistral"/>
              </a:rPr>
              <a:t>Blood came back to my body</a:t>
            </a:r>
            <a:r>
              <a:rPr lang="es-ES" sz="4400" dirty="0" smtClean="0">
                <a:latin typeface="Mistral"/>
                <a:cs typeface="Mistral"/>
              </a:rPr>
              <a:t>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8485" y="2774532"/>
            <a:ext cx="150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Identity</a:t>
            </a:r>
            <a:endParaRPr lang="es-ES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4447" y="520864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Life</a:t>
            </a:r>
            <a:endParaRPr lang="es-ES" sz="3200" dirty="0"/>
          </a:p>
        </p:txBody>
      </p:sp>
      <p:sp>
        <p:nvSpPr>
          <p:cNvPr id="11" name="Flecha doblada hacia arriba 10"/>
          <p:cNvSpPr/>
          <p:nvPr/>
        </p:nvSpPr>
        <p:spPr>
          <a:xfrm>
            <a:off x="3302432" y="2075599"/>
            <a:ext cx="3961656" cy="1113322"/>
          </a:xfrm>
          <a:prstGeom prst="bentUpArrow">
            <a:avLst>
              <a:gd name="adj1" fmla="val 20092"/>
              <a:gd name="adj2" fmla="val 20092"/>
              <a:gd name="adj3" fmla="val 24018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022848" y="998381"/>
            <a:ext cx="2371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White </a:t>
            </a:r>
            <a:r>
              <a:rPr lang="es-ES" sz="3200" dirty="0" err="1" smtClean="0"/>
              <a:t>blood</a:t>
            </a:r>
            <a:r>
              <a:rPr lang="es-ES" sz="3200" dirty="0" smtClean="0"/>
              <a:t> </a:t>
            </a:r>
            <a:r>
              <a:rPr lang="es-ES" sz="3200" dirty="0" err="1" smtClean="0"/>
              <a:t>cells</a:t>
            </a:r>
            <a:endParaRPr lang="es-ES" sz="3200" dirty="0"/>
          </a:p>
        </p:txBody>
      </p:sp>
      <p:sp>
        <p:nvSpPr>
          <p:cNvPr id="13" name="Flecha curva 12"/>
          <p:cNvSpPr/>
          <p:nvPr/>
        </p:nvSpPr>
        <p:spPr>
          <a:xfrm>
            <a:off x="1889592" y="3972349"/>
            <a:ext cx="4398723" cy="1160153"/>
          </a:xfrm>
          <a:prstGeom prst="bentArrow">
            <a:avLst>
              <a:gd name="adj1" fmla="val 24772"/>
              <a:gd name="adj2" fmla="val 18065"/>
              <a:gd name="adj3" fmla="val 40437"/>
              <a:gd name="adj4" fmla="val 33926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71697" y="3753026"/>
            <a:ext cx="215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Red </a:t>
            </a:r>
            <a:r>
              <a:rPr lang="es-ES" sz="3200" dirty="0" err="1" smtClean="0"/>
              <a:t>blood</a:t>
            </a:r>
            <a:r>
              <a:rPr lang="es-ES" sz="3200" dirty="0" smtClean="0"/>
              <a:t> </a:t>
            </a:r>
            <a:r>
              <a:rPr lang="es-ES" sz="3200" dirty="0" err="1" smtClean="0"/>
              <a:t>cells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3950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2" grpId="0"/>
      <p:bldP spid="9" grpId="0" animBg="1"/>
      <p:bldP spid="4" grpId="0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185862" y="4481696"/>
            <a:ext cx="8750980" cy="2123658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squina doblada 2"/>
          <p:cNvSpPr/>
          <p:nvPr/>
        </p:nvSpPr>
        <p:spPr>
          <a:xfrm>
            <a:off x="185862" y="185873"/>
            <a:ext cx="8750980" cy="2123658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93019" y="185873"/>
            <a:ext cx="875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istral"/>
                <a:cs typeface="Mistral"/>
              </a:rPr>
              <a:t>We believe that the role of transporting oxygen is the most representative of all of the functions of the blood</a:t>
            </a:r>
            <a:r>
              <a:rPr lang="es-ES" sz="4000" dirty="0" smtClean="0">
                <a:latin typeface="Mistral"/>
                <a:cs typeface="Mistral"/>
              </a:rPr>
              <a:t>.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40428" y="2462827"/>
            <a:ext cx="770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accent1"/>
                </a:solidFill>
              </a:rPr>
              <a:t>It is the most compelling function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accent1"/>
                </a:solidFill>
              </a:rPr>
              <a:t>The </a:t>
            </a:r>
            <a:r>
              <a:rPr lang="en-US" sz="2400" dirty="0" err="1" smtClean="0">
                <a:solidFill>
                  <a:schemeClr val="accent1"/>
                </a:solidFill>
              </a:rPr>
              <a:t>Hb</a:t>
            </a:r>
            <a:r>
              <a:rPr lang="en-US" sz="2400" dirty="0" smtClean="0">
                <a:solidFill>
                  <a:schemeClr val="accent1"/>
                </a:solidFill>
              </a:rPr>
              <a:t> represents 95% of the </a:t>
            </a:r>
            <a:r>
              <a:rPr lang="en-US" sz="2400" dirty="0" err="1" smtClean="0">
                <a:solidFill>
                  <a:schemeClr val="accent1"/>
                </a:solidFill>
              </a:rPr>
              <a:t>proteic</a:t>
            </a:r>
            <a:r>
              <a:rPr lang="en-US" sz="2400" dirty="0" smtClean="0">
                <a:solidFill>
                  <a:schemeClr val="accent1"/>
                </a:solidFill>
              </a:rPr>
              <a:t> content of the RBC</a:t>
            </a:r>
            <a:endParaRPr lang="es-ES" sz="2400" dirty="0" smtClean="0">
              <a:solidFill>
                <a:schemeClr val="accent1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chemeClr val="accent1"/>
                </a:solidFill>
              </a:rPr>
              <a:t>The RBC are + 90% of the «cell» population of the blood</a:t>
            </a:r>
            <a:endParaRPr lang="es-ES" sz="2400" dirty="0">
              <a:solidFill>
                <a:schemeClr val="accent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3019" y="4481696"/>
            <a:ext cx="8425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It is a function so inherent to the blood as it’s quality of being red, given that both characteristics depend on </a:t>
            </a:r>
            <a:r>
              <a:rPr lang="en-US" sz="4400" dirty="0" err="1" smtClean="0">
                <a:latin typeface="Mistral"/>
                <a:cs typeface="Mistral"/>
              </a:rPr>
              <a:t>Hb</a:t>
            </a:r>
            <a:r>
              <a:rPr lang="en-US" sz="4400" dirty="0" smtClean="0">
                <a:latin typeface="Mistral"/>
                <a:cs typeface="Mistral"/>
              </a:rPr>
              <a:t>.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999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 curvada hacia la derecha 13"/>
          <p:cNvSpPr/>
          <p:nvPr/>
        </p:nvSpPr>
        <p:spPr>
          <a:xfrm rot="19641287" flipH="1">
            <a:off x="6617021" y="1710652"/>
            <a:ext cx="1207079" cy="2262489"/>
          </a:xfrm>
          <a:prstGeom prst="curvedRightArrow">
            <a:avLst>
              <a:gd name="adj1" fmla="val 18453"/>
              <a:gd name="adj2" fmla="val 34766"/>
              <a:gd name="adj3" fmla="val 34277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Esquina doblada 14"/>
          <p:cNvSpPr/>
          <p:nvPr/>
        </p:nvSpPr>
        <p:spPr>
          <a:xfrm rot="21064855">
            <a:off x="466444" y="5136385"/>
            <a:ext cx="3944067" cy="914400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s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719" y="3993885"/>
            <a:ext cx="3289300" cy="2463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02130" y="495836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BLOOD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18327702">
            <a:off x="4366598" y="3601946"/>
            <a:ext cx="484632" cy="1312344"/>
          </a:xfrm>
          <a:prstGeom prst="down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21064855">
            <a:off x="915935" y="5113633"/>
            <a:ext cx="3097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«</a:t>
            </a:r>
            <a:r>
              <a:rPr lang="es-ES" sz="4400" dirty="0" err="1" smtClean="0">
                <a:latin typeface="Mistral"/>
                <a:cs typeface="Mistral"/>
              </a:rPr>
              <a:t>Blood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is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life</a:t>
            </a:r>
            <a:r>
              <a:rPr lang="es-ES" sz="4400" dirty="0" smtClean="0">
                <a:latin typeface="Mistral"/>
                <a:cs typeface="Mistral"/>
              </a:rPr>
              <a:t>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CuadroTexto 16"/>
          <p:cNvSpPr txBox="1"/>
          <p:nvPr/>
        </p:nvSpPr>
        <p:spPr>
          <a:xfrm rot="2020483">
            <a:off x="7030600" y="454029"/>
            <a:ext cx="2075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>
                <a:latin typeface="Mistral"/>
                <a:cs typeface="Mistral"/>
              </a:rPr>
              <a:t>Oxygen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transport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2571917" y="2423734"/>
            <a:ext cx="1645920" cy="1645920"/>
          </a:xfrm>
          <a:custGeom>
            <a:avLst/>
            <a:gdLst>
              <a:gd name="connsiteX0" fmla="*/ 0 w 1645920"/>
              <a:gd name="connsiteY0" fmla="*/ 822960 h 1645920"/>
              <a:gd name="connsiteX1" fmla="*/ 822960 w 1645920"/>
              <a:gd name="connsiteY1" fmla="*/ 0 h 1645920"/>
              <a:gd name="connsiteX2" fmla="*/ 1645920 w 1645920"/>
              <a:gd name="connsiteY2" fmla="*/ 822960 h 1645920"/>
              <a:gd name="connsiteX3" fmla="*/ 822960 w 1645920"/>
              <a:gd name="connsiteY3" fmla="*/ 1645920 h 1645920"/>
              <a:gd name="connsiteX4" fmla="*/ 0 w 1645920"/>
              <a:gd name="connsiteY4" fmla="*/ 82296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0" y="822960"/>
                </a:moveTo>
                <a:cubicBezTo>
                  <a:pt x="0" y="368452"/>
                  <a:pt x="368452" y="0"/>
                  <a:pt x="822960" y="0"/>
                </a:cubicBez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lose/>
              </a:path>
            </a:pathLst>
          </a:custGeom>
          <a:blipFill rotWithShape="0">
            <a:blip r:embed="rId4"/>
            <a:tile tx="0" ty="0" sx="100000" sy="100000" flip="none" algn="tl"/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314" tIns="282314" rIns="282314" bIns="28231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6500" kern="1200" dirty="0" smtClean="0">
                <a:solidFill>
                  <a:schemeClr val="tx1"/>
                </a:solidFill>
                <a:latin typeface="+mj-lt"/>
                <a:cs typeface="Mistral"/>
              </a:rPr>
              <a:t>O</a:t>
            </a:r>
            <a:r>
              <a:rPr lang="es-ES" sz="6500" kern="1200" baseline="-11000" dirty="0" smtClean="0">
                <a:solidFill>
                  <a:schemeClr val="tx1"/>
                </a:solidFill>
                <a:latin typeface="+mj-lt"/>
                <a:cs typeface="Mistral"/>
              </a:rPr>
              <a:t>2</a:t>
            </a:r>
            <a:endParaRPr lang="es-ES" sz="6500" kern="1200" dirty="0">
              <a:solidFill>
                <a:schemeClr val="tx1"/>
              </a:solidFill>
            </a:endParaRPr>
          </a:p>
        </p:txBody>
      </p:sp>
      <p:sp>
        <p:nvSpPr>
          <p:cNvPr id="18" name="Flecha izquierda 17"/>
          <p:cNvSpPr/>
          <p:nvPr/>
        </p:nvSpPr>
        <p:spPr>
          <a:xfrm rot="11733831">
            <a:off x="1176023" y="2585521"/>
            <a:ext cx="1374216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bre 18"/>
          <p:cNvSpPr/>
          <p:nvPr/>
        </p:nvSpPr>
        <p:spPr>
          <a:xfrm>
            <a:off x="419406" y="2010256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err="1" smtClean="0"/>
              <a:t>Fire</a:t>
            </a:r>
            <a:endParaRPr lang="es-ES" sz="2800" kern="1200" dirty="0"/>
          </a:p>
        </p:txBody>
      </p:sp>
      <p:sp>
        <p:nvSpPr>
          <p:cNvPr id="20" name="Flecha izquierda 19"/>
          <p:cNvSpPr/>
          <p:nvPr/>
        </p:nvSpPr>
        <p:spPr>
          <a:xfrm rot="14700000">
            <a:off x="1988556" y="1538609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a libre 20"/>
          <p:cNvSpPr/>
          <p:nvPr/>
        </p:nvSpPr>
        <p:spPr>
          <a:xfrm>
            <a:off x="1621995" y="495889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38" tIns="74738" rIns="74738" bIns="747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 smtClean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 smtClean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err="1" smtClean="0">
                <a:solidFill>
                  <a:schemeClr val="tx1"/>
                </a:solidFill>
              </a:rPr>
              <a:t>Combustion</a:t>
            </a:r>
            <a:endParaRPr lang="es-ES" sz="2000" kern="1200" dirty="0">
              <a:solidFill>
                <a:schemeClr val="tx1"/>
              </a:solidFill>
            </a:endParaRPr>
          </a:p>
        </p:txBody>
      </p:sp>
      <p:sp>
        <p:nvSpPr>
          <p:cNvPr id="22" name="Flecha izquierda 21"/>
          <p:cNvSpPr/>
          <p:nvPr/>
        </p:nvSpPr>
        <p:spPr>
          <a:xfrm rot="17700000">
            <a:off x="3362803" y="1538609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a libre 22"/>
          <p:cNvSpPr/>
          <p:nvPr/>
        </p:nvSpPr>
        <p:spPr>
          <a:xfrm>
            <a:off x="3604134" y="495889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kern="1200" dirty="0" smtClean="0">
              <a:solidFill>
                <a:schemeClr val="tx1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err="1" smtClean="0">
                <a:solidFill>
                  <a:schemeClr val="tx1"/>
                </a:solidFill>
              </a:rPr>
              <a:t>energy</a:t>
            </a:r>
            <a:endParaRPr lang="es-ES" sz="2800" kern="1200" dirty="0">
              <a:solidFill>
                <a:schemeClr val="tx1"/>
              </a:solidFill>
            </a:endParaRPr>
          </a:p>
        </p:txBody>
      </p:sp>
      <p:sp>
        <p:nvSpPr>
          <p:cNvPr id="24" name="Flecha izquierda 23"/>
          <p:cNvSpPr/>
          <p:nvPr/>
        </p:nvSpPr>
        <p:spPr>
          <a:xfrm rot="20209291">
            <a:off x="4246152" y="2591344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a libre 24"/>
          <p:cNvSpPr/>
          <p:nvPr/>
        </p:nvSpPr>
        <p:spPr>
          <a:xfrm>
            <a:off x="4878229" y="2014296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kern="1200" dirty="0" smtClean="0">
              <a:solidFill>
                <a:srgbClr val="000000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err="1" smtClean="0">
                <a:solidFill>
                  <a:srgbClr val="000000"/>
                </a:solidFill>
              </a:rPr>
              <a:t>Life</a:t>
            </a:r>
            <a:endParaRPr lang="es-ES" sz="2800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3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/>
      <p:bldP spid="12" grpId="0" animBg="1"/>
      <p:bldP spid="13" grpId="0"/>
      <p:bldP spid="17" grpId="0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 curvada hacia abajo 12"/>
          <p:cNvSpPr/>
          <p:nvPr/>
        </p:nvSpPr>
        <p:spPr>
          <a:xfrm rot="18785605" flipH="1">
            <a:off x="4101596" y="561457"/>
            <a:ext cx="4087754" cy="2323844"/>
          </a:xfrm>
          <a:prstGeom prst="curvedDown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1653752">
            <a:off x="7345750" y="650562"/>
            <a:ext cx="1702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Anemia</a:t>
            </a:r>
            <a:endParaRPr lang="es-ES" sz="4800" dirty="0">
              <a:latin typeface="Mistral"/>
              <a:cs typeface="Mistral"/>
            </a:endParaRPr>
          </a:p>
        </p:txBody>
      </p:sp>
      <p:pic>
        <p:nvPicPr>
          <p:cNvPr id="3" name="Imagen 2" descr="images-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" b="94872" l="388" r="98450">
                        <a14:foregroundMark x1="30620" y1="2564" x2="30620" y2="2564"/>
                        <a14:foregroundMark x1="36822" y1="3590" x2="36822" y2="3590"/>
                        <a14:foregroundMark x1="24031" y1="9744" x2="24031" y2="9744"/>
                        <a14:foregroundMark x1="27907" y1="9744" x2="27907" y2="9744"/>
                        <a14:foregroundMark x1="34109" y1="8718" x2="34109" y2="8718"/>
                        <a14:foregroundMark x1="29457" y1="13333" x2="29457" y2="13333"/>
                        <a14:foregroundMark x1="36822" y1="14359" x2="36822" y2="14359"/>
                        <a14:foregroundMark x1="40310" y1="20000" x2="40310" y2="20000"/>
                        <a14:foregroundMark x1="25969" y1="22051" x2="25969" y2="22051"/>
                        <a14:foregroundMark x1="32946" y1="17949" x2="32946" y2="17949"/>
                        <a14:foregroundMark x1="43798" y1="21026" x2="43798" y2="21026"/>
                        <a14:foregroundMark x1="38372" y1="36923" x2="38372" y2="36923"/>
                        <a14:foregroundMark x1="32946" y1="27692" x2="32946" y2="27692"/>
                        <a14:foregroundMark x1="26357" y1="33846" x2="26357" y2="33846"/>
                        <a14:foregroundMark x1="21318" y1="24615" x2="21318" y2="24615"/>
                        <a14:foregroundMark x1="18605" y1="34359" x2="18605" y2="34359"/>
                        <a14:foregroundMark x1="19380" y1="37436" x2="19380" y2="37436"/>
                        <a14:foregroundMark x1="41085" y1="11795" x2="41085" y2="11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6" y="156183"/>
            <a:ext cx="3276600" cy="2476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82626" y="1227342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Herculanum"/>
                <a:cs typeface="Herculanum"/>
              </a:rPr>
              <a:t>AN</a:t>
            </a:r>
          </a:p>
          <a:p>
            <a:pPr algn="ctr"/>
            <a:r>
              <a:rPr lang="es-ES" sz="2400" b="1" dirty="0" smtClean="0">
                <a:latin typeface="Herculanum"/>
                <a:cs typeface="Herculanum"/>
              </a:rPr>
              <a:t>HAIMA</a:t>
            </a:r>
            <a:endParaRPr lang="es-ES" sz="2400" b="1" dirty="0">
              <a:latin typeface="Herculanum"/>
              <a:cs typeface="Herculanum"/>
            </a:endParaRPr>
          </a:p>
        </p:txBody>
      </p:sp>
      <p:sp>
        <p:nvSpPr>
          <p:cNvPr id="5" name="Igual 4"/>
          <p:cNvSpPr/>
          <p:nvPr/>
        </p:nvSpPr>
        <p:spPr>
          <a:xfrm>
            <a:off x="3732719" y="1568116"/>
            <a:ext cx="914400" cy="914400"/>
          </a:xfrm>
          <a:prstGeom prst="mathEqual">
            <a:avLst>
              <a:gd name="adj1" fmla="val 15050"/>
              <a:gd name="adj2" fmla="val 1176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39479" y="1487536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0000"/>
                </a:solidFill>
                <a:latin typeface="Mistral"/>
                <a:cs typeface="Mistral"/>
              </a:rPr>
              <a:t>WHITHOUT BLOOD</a:t>
            </a:r>
            <a:endParaRPr lang="es-ES" sz="48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30045" y="3438682"/>
            <a:ext cx="2741457" cy="255629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5489453" y="3436182"/>
            <a:ext cx="2741457" cy="2556292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 rot="2642609">
            <a:off x="1747415" y="4275316"/>
            <a:ext cx="95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Mistral"/>
                <a:cs typeface="Mistral"/>
              </a:rPr>
              <a:t>LIFE</a:t>
            </a:r>
            <a:endParaRPr lang="es-ES" sz="44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2848038">
            <a:off x="5921614" y="3983231"/>
            <a:ext cx="19672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Mistral"/>
                <a:cs typeface="Mistral"/>
              </a:rPr>
              <a:t>WITHOUT </a:t>
            </a:r>
          </a:p>
          <a:p>
            <a:r>
              <a:rPr lang="es-ES" sz="4400" dirty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Mistral"/>
                <a:cs typeface="Mistral"/>
              </a:rPr>
              <a:t> </a:t>
            </a:r>
            <a:r>
              <a:rPr lang="es-ES" sz="44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Mistral"/>
                <a:cs typeface="Mistral"/>
              </a:rPr>
              <a:t>  LIFE</a:t>
            </a:r>
            <a:endParaRPr lang="es-ES" sz="4400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288170" y="2251683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s-ES" sz="2400" dirty="0" err="1" smtClean="0"/>
              <a:t>Erythrocytes</a:t>
            </a:r>
            <a:endParaRPr lang="es-ES" sz="2400" dirty="0" smtClean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s-ES" sz="2400" dirty="0" err="1" smtClean="0"/>
              <a:t>Hemoglobin</a:t>
            </a:r>
            <a:endParaRPr lang="es-E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09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" grpId="0"/>
      <p:bldP spid="5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1653752">
            <a:off x="6927150" y="480172"/>
            <a:ext cx="2137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ASTHENIA</a:t>
            </a:r>
            <a:endParaRPr lang="es-ES" sz="4800" dirty="0">
              <a:latin typeface="Mistral"/>
              <a:cs typeface="Mistral"/>
            </a:endParaRPr>
          </a:p>
        </p:txBody>
      </p:sp>
      <p:pic>
        <p:nvPicPr>
          <p:cNvPr id="4" name="Imagen 3" descr="images-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7" y="451478"/>
            <a:ext cx="2438400" cy="3340100"/>
          </a:xfrm>
          <a:prstGeom prst="rect">
            <a:avLst/>
          </a:prstGeom>
        </p:spPr>
      </p:pic>
      <p:pic>
        <p:nvPicPr>
          <p:cNvPr id="5" name="Imagen 4" descr="images-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788" y="1953014"/>
            <a:ext cx="2438400" cy="2209800"/>
          </a:xfrm>
          <a:prstGeom prst="rect">
            <a:avLst/>
          </a:prstGeom>
        </p:spPr>
      </p:pic>
      <p:pic>
        <p:nvPicPr>
          <p:cNvPr id="6" name="Imagen 5" descr="images-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93" y="1225843"/>
            <a:ext cx="2578100" cy="1917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4490538"/>
            <a:ext cx="2704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Without</a:t>
            </a:r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blood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82557" y="4505251"/>
            <a:ext cx="3161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Without</a:t>
            </a:r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  <a:latin typeface="Mistral"/>
                <a:cs typeface="Mistral"/>
              </a:rPr>
              <a:t>vitality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23578" y="4689564"/>
            <a:ext cx="32175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Without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energy</a:t>
            </a:r>
            <a:endParaRPr lang="es-ES" sz="3200" dirty="0">
              <a:latin typeface="Mistral"/>
              <a:cs typeface="Mistral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Without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Combustion</a:t>
            </a:r>
            <a:endParaRPr lang="es-ES" sz="3200" dirty="0">
              <a:latin typeface="Mistral"/>
              <a:cs typeface="Mistral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Withaut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fire</a:t>
            </a:r>
            <a:endParaRPr lang="es-ES" sz="3200" dirty="0" smtClean="0">
              <a:latin typeface="Mistral"/>
              <a:cs typeface="Mistral"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2551788" y="4678914"/>
            <a:ext cx="543580" cy="1569660"/>
          </a:xfrm>
          <a:prstGeom prst="leftBrace">
            <a:avLst>
              <a:gd name="adj1" fmla="val 36829"/>
              <a:gd name="adj2" fmla="val 45403"/>
            </a:avLst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llave 11"/>
          <p:cNvSpPr/>
          <p:nvPr/>
        </p:nvSpPr>
        <p:spPr>
          <a:xfrm rot="10800000">
            <a:off x="5793334" y="4678914"/>
            <a:ext cx="543580" cy="1569119"/>
          </a:xfrm>
          <a:prstGeom prst="leftBrace">
            <a:avLst>
              <a:gd name="adj1" fmla="val 36829"/>
              <a:gd name="adj2" fmla="val 51150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6617551" y="5378548"/>
            <a:ext cx="1812853" cy="5617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629084" y="5875156"/>
            <a:ext cx="1851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Dejection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47514" y="5274692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Without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oxygen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1796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 animBg="1"/>
      <p:bldP spid="12" grpId="0" animBg="1"/>
      <p:bldP spid="13" grpId="0" animBg="1"/>
      <p:bldP spid="1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9770" y="526650"/>
            <a:ext cx="258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000090"/>
                </a:solidFill>
              </a:rPr>
              <a:t>Pulmonary</a:t>
            </a:r>
            <a:r>
              <a:rPr lang="es-ES" sz="3200" dirty="0" smtClean="0">
                <a:solidFill>
                  <a:srgbClr val="000090"/>
                </a:solidFill>
              </a:rPr>
              <a:t> </a:t>
            </a:r>
            <a:r>
              <a:rPr lang="es-ES" sz="3200" dirty="0" err="1" smtClean="0">
                <a:solidFill>
                  <a:srgbClr val="000090"/>
                </a:solidFill>
              </a:rPr>
              <a:t>breathing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159646" y="635077"/>
            <a:ext cx="2633038" cy="8563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664417" y="659247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solidFill>
                  <a:srgbClr val="000090"/>
                </a:solidFill>
                <a:latin typeface="Mistral"/>
                <a:cs typeface="Mistral"/>
              </a:rPr>
              <a:t>dyspnea</a:t>
            </a:r>
            <a:endParaRPr lang="es-ES" sz="36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3066" y="698103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Discouragement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09770" y="4164259"/>
            <a:ext cx="258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rgbClr val="000090"/>
                </a:solidFill>
              </a:rPr>
              <a:t>Cellular</a:t>
            </a:r>
            <a:r>
              <a:rPr lang="es-ES" sz="3200" dirty="0" smtClean="0">
                <a:solidFill>
                  <a:srgbClr val="000090"/>
                </a:solidFill>
              </a:rPr>
              <a:t> </a:t>
            </a:r>
            <a:r>
              <a:rPr lang="es-ES" sz="3200" dirty="0" err="1" smtClean="0">
                <a:solidFill>
                  <a:srgbClr val="000090"/>
                </a:solidFill>
              </a:rPr>
              <a:t>respiration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159646" y="4303669"/>
            <a:ext cx="2633038" cy="8563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418318" y="4459635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Dejection</a:t>
            </a:r>
            <a:endParaRPr lang="es-ES" sz="3200" dirty="0"/>
          </a:p>
        </p:txBody>
      </p:sp>
      <p:sp>
        <p:nvSpPr>
          <p:cNvPr id="10" name="Flecha abajo 9"/>
          <p:cNvSpPr/>
          <p:nvPr/>
        </p:nvSpPr>
        <p:spPr>
          <a:xfrm>
            <a:off x="7510561" y="1352048"/>
            <a:ext cx="484632" cy="3061118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curvado 14"/>
          <p:cNvCxnSpPr/>
          <p:nvPr/>
        </p:nvCxnSpPr>
        <p:spPr>
          <a:xfrm rot="5400000" flipH="1" flipV="1">
            <a:off x="5253754" y="1569202"/>
            <a:ext cx="1917724" cy="1452434"/>
          </a:xfrm>
          <a:prstGeom prst="curvedConnector3">
            <a:avLst>
              <a:gd name="adj1" fmla="val -66310"/>
            </a:avLst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681266" y="2520969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rgbClr val="800000"/>
                </a:solidFill>
              </a:rPr>
              <a:t>Anaemia</a:t>
            </a:r>
            <a:endParaRPr lang="es-ES" sz="3200" dirty="0">
              <a:solidFill>
                <a:srgbClr val="8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0" r="50955"/>
                    </a14:imgEffect>
                  </a14:imgLayer>
                </a14:imgProps>
              </a:ext>
            </a:extLst>
          </a:blip>
          <a:srcRect r="51154"/>
          <a:stretch/>
        </p:blipFill>
        <p:spPr>
          <a:xfrm>
            <a:off x="735096" y="1905846"/>
            <a:ext cx="1947892" cy="2032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22" b="95977" l="0" r="979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069" y="5236135"/>
            <a:ext cx="2693786" cy="16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6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ágono regular 14"/>
          <p:cNvSpPr/>
          <p:nvPr/>
        </p:nvSpPr>
        <p:spPr>
          <a:xfrm>
            <a:off x="596304" y="355743"/>
            <a:ext cx="1719219" cy="1593445"/>
          </a:xfrm>
          <a:prstGeom prst="pentagon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67354" y="703073"/>
            <a:ext cx="113204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Mistral"/>
                <a:cs typeface="Mistral"/>
              </a:rPr>
              <a:t>LIFE</a:t>
            </a:r>
            <a:endParaRPr lang="es-ES" sz="5400" dirty="0">
              <a:latin typeface="Mistral"/>
              <a:cs typeface="Mistral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537121" y="596873"/>
            <a:ext cx="3082204" cy="270462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6249566" y="2814350"/>
            <a:ext cx="1081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AHEAD</a:t>
            </a:r>
            <a:endParaRPr lang="es-E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5281565" y="851925"/>
            <a:ext cx="3082204" cy="27046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244397" y="3014405"/>
            <a:ext cx="89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CALM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64048" y="1181928"/>
            <a:ext cx="3082204" cy="27046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5775106" y="3356499"/>
            <a:ext cx="1177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PACIFIC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56972" y="1577439"/>
            <a:ext cx="3082204" cy="27046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403209" y="3768798"/>
            <a:ext cx="184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ECOLOGICAL</a:t>
            </a:r>
            <a:endParaRPr lang="es-ES" sz="2000" dirty="0"/>
          </a:p>
        </p:txBody>
      </p:sp>
      <p:sp>
        <p:nvSpPr>
          <p:cNvPr id="11" name="Rectángulo 10"/>
          <p:cNvSpPr/>
          <p:nvPr/>
        </p:nvSpPr>
        <p:spPr>
          <a:xfrm>
            <a:off x="4423053" y="1866616"/>
            <a:ext cx="3082204" cy="270462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5281565" y="4171135"/>
            <a:ext cx="13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VEGETAL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21" name="Flecha abajo 20"/>
          <p:cNvSpPr/>
          <p:nvPr/>
        </p:nvSpPr>
        <p:spPr>
          <a:xfrm rot="10800000">
            <a:off x="1151646" y="2394805"/>
            <a:ext cx="706972" cy="15568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Multiplicación 21"/>
          <p:cNvSpPr/>
          <p:nvPr/>
        </p:nvSpPr>
        <p:spPr>
          <a:xfrm>
            <a:off x="1045181" y="2674940"/>
            <a:ext cx="914400" cy="9993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503376" y="4399033"/>
            <a:ext cx="2044477" cy="190573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6597127">
            <a:off x="3255591" y="4832331"/>
            <a:ext cx="706972" cy="15568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Pentágono regular 24"/>
          <p:cNvSpPr/>
          <p:nvPr/>
        </p:nvSpPr>
        <p:spPr>
          <a:xfrm rot="10800000">
            <a:off x="4656972" y="4897200"/>
            <a:ext cx="1719219" cy="1593445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4928022" y="5058650"/>
            <a:ext cx="113204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Mistral"/>
                <a:cs typeface="Mistral"/>
              </a:rPr>
              <a:t>LIFE</a:t>
            </a:r>
            <a:endParaRPr lang="es-ES" sz="5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8929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4" grpId="0" animBg="1"/>
      <p:bldP spid="16" grpId="0"/>
      <p:bldP spid="13" grpId="0" animBg="1"/>
      <p:bldP spid="17" grpId="0"/>
      <p:bldP spid="12" grpId="0" animBg="1"/>
      <p:bldP spid="18" grpId="0"/>
      <p:bldP spid="10" grpId="0" animBg="1"/>
      <p:bldP spid="19" grpId="0"/>
      <p:bldP spid="11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7187" y="290036"/>
            <a:ext cx="3082204" cy="27046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38230" y="607829"/>
            <a:ext cx="3082204" cy="27046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059325" y="938427"/>
            <a:ext cx="3082204" cy="27046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527859" y="1448742"/>
            <a:ext cx="2281777" cy="270462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013203" y="1809971"/>
            <a:ext cx="3082204" cy="270462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480781" y="2222022"/>
            <a:ext cx="3082204" cy="270462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33307" y="938427"/>
            <a:ext cx="2887127" cy="263590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715385" y="290035"/>
            <a:ext cx="3082204" cy="270462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405615" y="608611"/>
            <a:ext cx="3082204" cy="2704629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848533" y="1180942"/>
            <a:ext cx="3082204" cy="2704629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543522" y="2290741"/>
            <a:ext cx="2599287" cy="270462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103912" y="3983826"/>
            <a:ext cx="1826826" cy="2295139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75237" y="3313240"/>
            <a:ext cx="1902308" cy="2704629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39420" y="3574336"/>
            <a:ext cx="2547566" cy="2704629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39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7" grpId="0" animBg="1"/>
      <p:bldP spid="14" grpId="0" animBg="1"/>
      <p:bldP spid="19" grpId="0" animBg="1"/>
      <p:bldP spid="11" grpId="0" animBg="1"/>
      <p:bldP spid="17" grpId="0" animBg="1"/>
      <p:bldP spid="13" grpId="0" animBg="1"/>
      <p:bldP spid="16" grpId="0" animBg="1"/>
      <p:bldP spid="15" grpId="0" animBg="1"/>
      <p:bldP spid="12" grpId="0" animBg="1"/>
      <p:bldP spid="18" grpId="0" animBg="1"/>
      <p:bldP spid="5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/>
        </p:nvSpPr>
        <p:spPr>
          <a:xfrm>
            <a:off x="6435405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LIFE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3653134" y="54826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BLOOD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Forma libre 1"/>
          <p:cNvSpPr/>
          <p:nvPr/>
        </p:nvSpPr>
        <p:spPr>
          <a:xfrm>
            <a:off x="890584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SEX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Forma libre 2"/>
          <p:cNvSpPr/>
          <p:nvPr/>
        </p:nvSpPr>
        <p:spPr>
          <a:xfrm rot="19440000">
            <a:off x="2803626" y="1086705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5" name="Forma libre 4"/>
          <p:cNvSpPr/>
          <p:nvPr/>
        </p:nvSpPr>
        <p:spPr>
          <a:xfrm rot="2160000">
            <a:off x="6025189" y="1209179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09" rIns="152709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7" name="Forma libre 6"/>
          <p:cNvSpPr/>
          <p:nvPr/>
        </p:nvSpPr>
        <p:spPr>
          <a:xfrm rot="17280000">
            <a:off x="6759223" y="3769766"/>
            <a:ext cx="509034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09" rIns="0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8" name="Forma libre 7"/>
          <p:cNvSpPr/>
          <p:nvPr/>
        </p:nvSpPr>
        <p:spPr>
          <a:xfrm>
            <a:off x="5424095" y="4670837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FIRE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4239126" y="5149043"/>
            <a:ext cx="509033" cy="645053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11" rIns="0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0" name="Forma libre 9"/>
          <p:cNvSpPr/>
          <p:nvPr/>
        </p:nvSpPr>
        <p:spPr>
          <a:xfrm>
            <a:off x="1731526" y="4639857"/>
            <a:ext cx="2035802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PASSION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Forma libre 10"/>
          <p:cNvSpPr/>
          <p:nvPr/>
        </p:nvSpPr>
        <p:spPr>
          <a:xfrm rot="4320000">
            <a:off x="1900463" y="3797168"/>
            <a:ext cx="509034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10" rIns="0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2" name="Forma libre 11"/>
          <p:cNvSpPr/>
          <p:nvPr/>
        </p:nvSpPr>
        <p:spPr>
          <a:xfrm rot="11801672">
            <a:off x="2992791" y="2943097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3" name="Forma libre 12"/>
          <p:cNvSpPr/>
          <p:nvPr/>
        </p:nvSpPr>
        <p:spPr>
          <a:xfrm rot="16200000">
            <a:off x="4356594" y="2035176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4" name="Forma libre 13"/>
          <p:cNvSpPr/>
          <p:nvPr/>
        </p:nvSpPr>
        <p:spPr>
          <a:xfrm rot="20515563">
            <a:off x="5589162" y="2845157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5" name="Forma libre 14"/>
          <p:cNvSpPr/>
          <p:nvPr/>
        </p:nvSpPr>
        <p:spPr>
          <a:xfrm>
            <a:off x="3629480" y="272717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RED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Forma libre 15"/>
          <p:cNvSpPr/>
          <p:nvPr/>
        </p:nvSpPr>
        <p:spPr>
          <a:xfrm rot="8249012">
            <a:off x="3256009" y="4157962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7" name="Forma libre 16"/>
          <p:cNvSpPr/>
          <p:nvPr/>
        </p:nvSpPr>
        <p:spPr>
          <a:xfrm rot="2863322">
            <a:off x="5317206" y="4216344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</p:spTree>
    <p:extLst>
      <p:ext uri="{BB962C8B-B14F-4D97-AF65-F5344CB8AC3E}">
        <p14:creationId xmlns:p14="http://schemas.microsoft.com/office/powerpoint/2010/main" val="13802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" grpId="0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6" y="572239"/>
            <a:ext cx="3479800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4770447" y="635436"/>
            <a:ext cx="3841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According to the </a:t>
            </a:r>
            <a:r>
              <a:rPr lang="en-US" sz="4400" dirty="0">
                <a:latin typeface="Mistral"/>
                <a:cs typeface="Mistral"/>
              </a:rPr>
              <a:t>primitive </a:t>
            </a:r>
            <a:r>
              <a:rPr lang="en-US" sz="4400" dirty="0" smtClean="0">
                <a:latin typeface="Mistral"/>
                <a:cs typeface="Mistral"/>
              </a:rPr>
              <a:t>man, red </a:t>
            </a:r>
            <a:r>
              <a:rPr lang="en-US" sz="4400" dirty="0">
                <a:latin typeface="Mistral"/>
                <a:cs typeface="Mistral"/>
              </a:rPr>
              <a:t>was the first </a:t>
            </a:r>
            <a:r>
              <a:rPr lang="en-US" sz="4400" dirty="0" err="1" smtClean="0">
                <a:latin typeface="Mistral"/>
                <a:cs typeface="Mistral"/>
              </a:rPr>
              <a:t>colour</a:t>
            </a:r>
            <a:r>
              <a:rPr lang="en-US" sz="4400" dirty="0" smtClean="0">
                <a:latin typeface="Mistral"/>
                <a:cs typeface="Mistral"/>
              </a:rPr>
              <a:t>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6574" y="3418948"/>
            <a:ext cx="8412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In Spanish «Colorado» means red; but also, that it has </a:t>
            </a:r>
            <a:r>
              <a:rPr lang="en-US" sz="4400" dirty="0" err="1" smtClean="0">
                <a:latin typeface="Mistral"/>
                <a:cs typeface="Mistral"/>
              </a:rPr>
              <a:t>colour</a:t>
            </a:r>
            <a:r>
              <a:rPr lang="es-ES" sz="4400" dirty="0" smtClean="0">
                <a:latin typeface="Mistral"/>
                <a:cs typeface="Mistral"/>
              </a:rPr>
              <a:t>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2365" y="4865498"/>
            <a:ext cx="8520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Perhaps, because of it’s association with blood, to give </a:t>
            </a:r>
            <a:r>
              <a:rPr lang="en-US" sz="4400" dirty="0" err="1" smtClean="0">
                <a:latin typeface="Mistral"/>
                <a:cs typeface="Mistral"/>
              </a:rPr>
              <a:t>colour</a:t>
            </a:r>
            <a:r>
              <a:rPr lang="en-US" sz="4400" dirty="0" smtClean="0">
                <a:latin typeface="Mistral"/>
                <a:cs typeface="Mistral"/>
              </a:rPr>
              <a:t> also means to give life</a:t>
            </a:r>
            <a:r>
              <a:rPr lang="es-ES" sz="4400" dirty="0" smtClean="0">
                <a:latin typeface="Mistral"/>
                <a:cs typeface="Mistral"/>
              </a:rPr>
              <a:t>.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90598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124594" y="2967335"/>
            <a:ext cx="6894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all" spc="0" dirty="0" err="1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PsYque</a:t>
            </a:r>
            <a:r>
              <a:rPr lang="es-ES_tradnl" sz="5400" cap="all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-Soma </a:t>
            </a:r>
            <a:r>
              <a:rPr lang="es-ES_tradnl" sz="5400" cap="all" spc="0" dirty="0" err="1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relationship</a:t>
            </a:r>
            <a:endParaRPr lang="es-ES_tradnl" sz="5400" cap="all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6941" y="956235"/>
            <a:ext cx="2329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First</a:t>
            </a:r>
            <a:r>
              <a:rPr lang="es-ES" sz="4800" dirty="0" smtClean="0">
                <a:latin typeface="Mistral"/>
                <a:cs typeface="Mistral"/>
              </a:rPr>
              <a:t> </a:t>
            </a:r>
            <a:r>
              <a:rPr lang="es-ES" sz="4800" dirty="0" err="1" smtClean="0">
                <a:latin typeface="Mistral"/>
                <a:cs typeface="Mistral"/>
              </a:rPr>
              <a:t>Part</a:t>
            </a:r>
            <a:r>
              <a:rPr lang="es-ES" sz="4800" dirty="0" smtClean="0">
                <a:latin typeface="Mistral"/>
                <a:cs typeface="Mistral"/>
              </a:rPr>
              <a:t>: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5362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18971" y="285032"/>
            <a:ext cx="2896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istral"/>
                <a:cs typeface="Mistral"/>
              </a:rPr>
              <a:t>The affects are that which give </a:t>
            </a:r>
            <a:r>
              <a:rPr lang="en-US" sz="4400" dirty="0" err="1">
                <a:latin typeface="Mistral"/>
                <a:cs typeface="Mistral"/>
              </a:rPr>
              <a:t>colour</a:t>
            </a:r>
            <a:r>
              <a:rPr lang="en-US" sz="4400" dirty="0">
                <a:latin typeface="Mistral"/>
                <a:cs typeface="Mistral"/>
              </a:rPr>
              <a:t> to life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70128" y="2543070"/>
            <a:ext cx="2955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istral"/>
                <a:cs typeface="Mistral"/>
              </a:rPr>
              <a:t>Every affect has its own </a:t>
            </a:r>
            <a:r>
              <a:rPr lang="en-US" sz="4000" dirty="0" err="1" smtClean="0">
                <a:latin typeface="Mistral"/>
                <a:cs typeface="Mistral"/>
              </a:rPr>
              <a:t>colour</a:t>
            </a:r>
            <a:r>
              <a:rPr lang="es-ES" sz="4000" dirty="0" smtClean="0">
                <a:latin typeface="Mistral"/>
                <a:cs typeface="Mistral"/>
              </a:rPr>
              <a:t>…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5259" y="325271"/>
            <a:ext cx="2958296" cy="20699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3036161" y="1192691"/>
            <a:ext cx="800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envy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0147" y="557621"/>
            <a:ext cx="2958296" cy="20699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 rot="16200000">
            <a:off x="3076598" y="1587910"/>
            <a:ext cx="13003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prstClr val="black"/>
                </a:solidFill>
                <a:latin typeface="Mistral"/>
                <a:cs typeface="Mistral"/>
              </a:rPr>
              <a:t>jealousy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003674" y="815650"/>
            <a:ext cx="2958295" cy="2069985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 rot="16200000">
            <a:off x="3456272" y="1624150"/>
            <a:ext cx="10695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prstClr val="black"/>
                </a:solidFill>
                <a:latin typeface="Mistral"/>
                <a:cs typeface="Mistral"/>
              </a:rPr>
              <a:t>revenge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264650" y="1192307"/>
            <a:ext cx="3100176" cy="2189026"/>
          </a:xfrm>
          <a:prstGeom prst="rect">
            <a:avLst/>
          </a:prstGeom>
          <a:blipFill rotWithShape="1">
            <a:blip r:embed="rId5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 rot="16200000">
            <a:off x="3893894" y="1760270"/>
            <a:ext cx="10567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prstClr val="black"/>
                </a:solidFill>
                <a:latin typeface="Mistral"/>
                <a:cs typeface="Mistral"/>
              </a:rPr>
              <a:t>offense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1725985" y="1495798"/>
            <a:ext cx="2966042" cy="2209764"/>
          </a:xfrm>
          <a:prstGeom prst="rect">
            <a:avLst/>
          </a:prstGeom>
          <a:blipFill rotWithShape="1">
            <a:blip r:embed="rId6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2083417" y="2910836"/>
            <a:ext cx="12618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prstClr val="black"/>
                </a:solidFill>
                <a:latin typeface="Mistral"/>
                <a:cs typeface="Mistral"/>
              </a:rPr>
              <a:t>boredom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226809" y="1764015"/>
            <a:ext cx="2805897" cy="2243239"/>
          </a:xfrm>
          <a:prstGeom prst="rect">
            <a:avLst/>
          </a:prstGeom>
          <a:blipFill rotWithShape="1">
            <a:blip r:embed="rId7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3321568" y="3248244"/>
            <a:ext cx="87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 smtClean="0">
                <a:solidFill>
                  <a:prstClr val="black"/>
                </a:solidFill>
                <a:latin typeface="Mistral"/>
                <a:cs typeface="Mistral"/>
              </a:rPr>
              <a:t>anger</a:t>
            </a:r>
            <a:endParaRPr lang="es-ES" dirty="0"/>
          </a:p>
        </p:txBody>
      </p:sp>
      <p:sp>
        <p:nvSpPr>
          <p:cNvPr id="3" name="Esquina doblada 2"/>
          <p:cNvSpPr/>
          <p:nvPr/>
        </p:nvSpPr>
        <p:spPr>
          <a:xfrm>
            <a:off x="123912" y="4557446"/>
            <a:ext cx="8880696" cy="2044630"/>
          </a:xfrm>
          <a:prstGeom prst="foldedCorner">
            <a:avLst/>
          </a:prstGeom>
          <a:blipFill rotWithShape="1">
            <a:blip r:embed="rId8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472409" y="4478418"/>
            <a:ext cx="73263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istral"/>
                <a:cs typeface="Mistral"/>
              </a:rPr>
              <a:t>The RED </a:t>
            </a:r>
            <a:r>
              <a:rPr lang="en-US" sz="4400" dirty="0" err="1">
                <a:latin typeface="Mistral"/>
                <a:cs typeface="Mistral"/>
              </a:rPr>
              <a:t>colour</a:t>
            </a:r>
            <a:r>
              <a:rPr lang="en-US" sz="4400" dirty="0">
                <a:latin typeface="Mistral"/>
                <a:cs typeface="Mistral"/>
              </a:rPr>
              <a:t> represents the whole set of emotions; the Emotion in general... </a:t>
            </a:r>
            <a:r>
              <a:rPr lang="en-US" sz="4400" dirty="0" smtClean="0">
                <a:latin typeface="Mistral"/>
                <a:cs typeface="Mistral"/>
              </a:rPr>
              <a:t>the </a:t>
            </a:r>
            <a:r>
              <a:rPr lang="en-US" sz="4400" dirty="0">
                <a:latin typeface="Mistral"/>
                <a:cs typeface="Mistral"/>
              </a:rPr>
              <a:t>Passion</a:t>
            </a:r>
            <a:r>
              <a:rPr lang="es-ES" sz="4400" dirty="0">
                <a:latin typeface="Mistral"/>
                <a:cs typeface="Mistral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 rot="20076375">
            <a:off x="6622701" y="5638143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800000"/>
                </a:solidFill>
                <a:latin typeface="Mistral"/>
                <a:cs typeface="Mistral"/>
              </a:rPr>
              <a:t>SANGUINE</a:t>
            </a:r>
            <a:endParaRPr lang="es-ES" sz="4000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381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5" grpId="0" animBg="1"/>
      <p:bldP spid="17" grpId="0"/>
      <p:bldP spid="7" grpId="0" animBg="1"/>
      <p:bldP spid="18" grpId="0"/>
      <p:bldP spid="9" grpId="0" animBg="1"/>
      <p:bldP spid="19" grpId="0"/>
      <p:bldP spid="12" grpId="0" animBg="1"/>
      <p:bldP spid="20" grpId="0"/>
      <p:bldP spid="13" grpId="0" animBg="1"/>
      <p:bldP spid="21" grpId="0"/>
      <p:bldP spid="14" grpId="0" animBg="1"/>
      <p:bldP spid="22" grpId="0"/>
      <p:bldP spid="3" grpId="0" animBg="1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2127325">
            <a:off x="7311191" y="465121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prstClr val="black"/>
                </a:solidFill>
                <a:latin typeface="Mistral"/>
                <a:cs typeface="Mistral"/>
              </a:rPr>
              <a:t>PALLOR</a:t>
            </a:r>
            <a:endParaRPr lang="es-ES" dirty="0"/>
          </a:p>
        </p:txBody>
      </p:sp>
      <p:pic>
        <p:nvPicPr>
          <p:cNvPr id="4" name="Imagen 3" descr="images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62" y="503525"/>
            <a:ext cx="2400300" cy="3390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n 4" descr="images-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708" y="4275097"/>
            <a:ext cx="2657631" cy="202554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n 5" descr="images-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37" y="1226285"/>
            <a:ext cx="2857500" cy="2844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CuadroTexto 6"/>
          <p:cNvSpPr txBox="1"/>
          <p:nvPr/>
        </p:nvSpPr>
        <p:spPr>
          <a:xfrm rot="16200000">
            <a:off x="-1221617" y="1821939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>
                <a:latin typeface="Mistral"/>
                <a:cs typeface="Mistral"/>
              </a:rPr>
              <a:t>Not</a:t>
            </a:r>
            <a:r>
              <a:rPr lang="es-ES" sz="3600" dirty="0">
                <a:latin typeface="Mistral"/>
                <a:cs typeface="Mistral"/>
              </a:rPr>
              <a:t> </a:t>
            </a:r>
            <a:r>
              <a:rPr lang="es-ES" sz="3600" dirty="0" err="1">
                <a:latin typeface="Mistral"/>
                <a:cs typeface="Mistral"/>
              </a:rPr>
              <a:t>much</a:t>
            </a:r>
            <a:r>
              <a:rPr lang="es-ES" sz="3600" dirty="0">
                <a:latin typeface="Mistral"/>
                <a:cs typeface="Mistral"/>
              </a:rPr>
              <a:t> </a:t>
            </a:r>
            <a:r>
              <a:rPr lang="es-ES" sz="3600" dirty="0" err="1">
                <a:latin typeface="Mistral"/>
                <a:cs typeface="Mistral"/>
              </a:rPr>
              <a:t>expressive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87762" y="6211669"/>
            <a:ext cx="134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latin typeface="Mistral"/>
                <a:cs typeface="Mistral"/>
              </a:rPr>
              <a:t>Soulless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7036581" y="2826234"/>
            <a:ext cx="1203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latin typeface="Mistral"/>
                <a:cs typeface="Mistral"/>
              </a:rPr>
              <a:t>Lifeless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23119" y="4419286"/>
            <a:ext cx="37930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s-ES" sz="4400" dirty="0" err="1" smtClean="0">
                <a:latin typeface="Mistral"/>
                <a:cs typeface="Mistral"/>
              </a:rPr>
              <a:t>Lacks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Colour</a:t>
            </a:r>
            <a:r>
              <a:rPr lang="es-ES" sz="4400" dirty="0" smtClean="0">
                <a:latin typeface="Mistral"/>
                <a:cs typeface="Mistral"/>
              </a:rPr>
              <a:t>…</a:t>
            </a:r>
            <a:endParaRPr lang="es-ES" sz="4400" dirty="0">
              <a:latin typeface="Mistral"/>
              <a:cs typeface="Mistral"/>
            </a:endParaRPr>
          </a:p>
          <a:p>
            <a:pPr marL="571500" indent="-571500">
              <a:buFont typeface="Wingdings" charset="2"/>
              <a:buChar char="ü"/>
            </a:pPr>
            <a:r>
              <a:rPr lang="es-ES" sz="4400" dirty="0" err="1" smtClean="0">
                <a:latin typeface="Mistral"/>
                <a:cs typeface="Mistral"/>
              </a:rPr>
              <a:t>Lacks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Life</a:t>
            </a:r>
            <a:r>
              <a:rPr lang="es-ES" sz="4400" dirty="0" smtClean="0">
                <a:latin typeface="Mistral"/>
                <a:cs typeface="Mistral"/>
              </a:rPr>
              <a:t>…</a:t>
            </a:r>
            <a:endParaRPr lang="es-ES" sz="4400" dirty="0">
              <a:latin typeface="Mistral"/>
              <a:cs typeface="Mistral"/>
            </a:endParaRPr>
          </a:p>
          <a:p>
            <a:pPr marL="571500" indent="-571500">
              <a:buFont typeface="Wingdings" charset="2"/>
              <a:buChar char="ü"/>
            </a:pPr>
            <a:r>
              <a:rPr lang="es-ES" sz="4400" dirty="0" err="1" smtClean="0">
                <a:latin typeface="Mistral"/>
                <a:cs typeface="Mistral"/>
              </a:rPr>
              <a:t>Lacks</a:t>
            </a:r>
            <a:r>
              <a:rPr lang="es-ES" sz="4400" dirty="0" smtClean="0">
                <a:latin typeface="Mistral"/>
                <a:cs typeface="Mistral"/>
              </a:rPr>
              <a:t> «</a:t>
            </a:r>
            <a:r>
              <a:rPr lang="es-ES" sz="4400" dirty="0" err="1" smtClean="0">
                <a:latin typeface="Mistral"/>
                <a:cs typeface="Mistral"/>
              </a:rPr>
              <a:t>Blood</a:t>
            </a:r>
            <a:r>
              <a:rPr lang="es-ES" sz="4400" dirty="0" smtClean="0">
                <a:latin typeface="Mistral"/>
                <a:cs typeface="Mistral"/>
              </a:rPr>
              <a:t>»…</a:t>
            </a:r>
          </a:p>
        </p:txBody>
      </p:sp>
    </p:spTree>
    <p:extLst>
      <p:ext uri="{BB962C8B-B14F-4D97-AF65-F5344CB8AC3E}">
        <p14:creationId xmlns:p14="http://schemas.microsoft.com/office/powerpoint/2010/main" val="15364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826" y="550052"/>
            <a:ext cx="2898149" cy="822960"/>
          </a:xfrm>
          <a:prstGeom prst="flowChartOffpageConnecto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4264" y="550052"/>
            <a:ext cx="2898149" cy="822960"/>
          </a:xfrm>
          <a:prstGeom prst="flowChartOffpageConnecto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130639" y="581032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ISCHEMIA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7928" y="550052"/>
            <a:ext cx="177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PALLOR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607432"/>
            <a:ext cx="350039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chemeClr val="accent1"/>
                </a:solidFill>
              </a:rPr>
              <a:t>It is an attempt to prevent a painful affect to get to the heart</a:t>
            </a:r>
            <a:r>
              <a:rPr lang="es-ES" sz="2800" dirty="0" smtClean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err="1" smtClean="0">
                <a:solidFill>
                  <a:schemeClr val="accent1"/>
                </a:solidFill>
              </a:rPr>
              <a:t>Prevent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</a:rPr>
              <a:t>the</a:t>
            </a:r>
            <a:r>
              <a:rPr lang="es-ES" sz="2800" dirty="0" smtClean="0">
                <a:solidFill>
                  <a:schemeClr val="accent1"/>
                </a:solidFill>
              </a:rPr>
              <a:t> «</a:t>
            </a:r>
            <a:r>
              <a:rPr lang="es-ES" sz="2800" dirty="0" err="1" smtClean="0">
                <a:solidFill>
                  <a:schemeClr val="accent1"/>
                </a:solidFill>
              </a:rPr>
              <a:t>blood</a:t>
            </a:r>
            <a:r>
              <a:rPr lang="es-ES" sz="2800" dirty="0" smtClean="0">
                <a:solidFill>
                  <a:schemeClr val="accent1"/>
                </a:solidFill>
              </a:rPr>
              <a:t>» </a:t>
            </a:r>
            <a:r>
              <a:rPr lang="es-ES" sz="2800" dirty="0" err="1" smtClean="0">
                <a:solidFill>
                  <a:schemeClr val="accent1"/>
                </a:solidFill>
              </a:rPr>
              <a:t>to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</a:rPr>
              <a:t>get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</a:rPr>
              <a:t>to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</a:rPr>
              <a:t>the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</a:rPr>
              <a:t>heart</a:t>
            </a:r>
            <a:r>
              <a:rPr lang="es-ES" sz="28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607432"/>
            <a:ext cx="372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4F81BD"/>
                </a:solidFill>
              </a:rPr>
              <a:t>It's like a widespread ischemia</a:t>
            </a:r>
            <a:r>
              <a:rPr lang="es-ES" sz="2800" dirty="0" smtClean="0">
                <a:solidFill>
                  <a:srgbClr val="4F81BD"/>
                </a:solidFill>
              </a:rPr>
              <a:t>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4F81BD"/>
                </a:solidFill>
              </a:rPr>
              <a:t>It is the attempt to suppress the emotional life</a:t>
            </a:r>
            <a:r>
              <a:rPr lang="es-ES" sz="2800" dirty="0" smtClean="0">
                <a:solidFill>
                  <a:srgbClr val="4F81BD"/>
                </a:solidFill>
              </a:rPr>
              <a:t>.</a:t>
            </a:r>
            <a:endParaRPr lang="es-ES" sz="2800" dirty="0">
              <a:solidFill>
                <a:srgbClr val="4F81BD"/>
              </a:solidFill>
            </a:endParaRPr>
          </a:p>
        </p:txBody>
      </p:sp>
      <p:pic>
        <p:nvPicPr>
          <p:cNvPr id="5" name="Imagen 4" descr="images-1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1418" y="4830986"/>
            <a:ext cx="1332008" cy="1676476"/>
          </a:xfrm>
          <a:prstGeom prst="rect">
            <a:avLst/>
          </a:prstGeom>
        </p:spPr>
      </p:pic>
      <p:pic>
        <p:nvPicPr>
          <p:cNvPr id="7" name="Imagen 6" descr="images-1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45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596" y="4815218"/>
            <a:ext cx="1485900" cy="1803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19197285">
            <a:off x="2691041" y="5073360"/>
            <a:ext cx="1909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latin typeface="Mistral"/>
                <a:cs typeface="Mistral"/>
              </a:rPr>
              <a:t>coronaries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9197285">
            <a:off x="7021562" y="5225760"/>
            <a:ext cx="1983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latin typeface="Mistral"/>
                <a:cs typeface="Mistral"/>
              </a:rPr>
              <a:t>hemoglobin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567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9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6234" y="4042775"/>
            <a:ext cx="8332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i="1" dirty="0" smtClean="0">
                <a:latin typeface="Mistral"/>
                <a:cs typeface="Mistral"/>
              </a:rPr>
              <a:t>«</a:t>
            </a:r>
            <a:r>
              <a:rPr lang="en-US" sz="4000" i="1" dirty="0" smtClean="0">
                <a:latin typeface="Mistral"/>
                <a:cs typeface="Mistral"/>
              </a:rPr>
              <a:t>If this is achieved, then all other activity has been resigned (life has been sacrificed), to recover, through another way, only the joy of quiet</a:t>
            </a:r>
            <a:r>
              <a:rPr lang="es-AR" sz="4000" i="1" dirty="0" smtClean="0">
                <a:latin typeface="Mistral"/>
                <a:cs typeface="Mistral"/>
              </a:rPr>
              <a:t>.»</a:t>
            </a:r>
            <a:r>
              <a:rPr lang="es-ES_tradnl" sz="4000" dirty="0" smtClean="0">
                <a:latin typeface="Mistral"/>
                <a:cs typeface="Mistral"/>
              </a:rPr>
              <a:t> 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42806" y="325272"/>
            <a:ext cx="5746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</a:rPr>
              <a:t>When life denies us the satisfaction of drives, an extreme alternative </a:t>
            </a:r>
            <a:r>
              <a:rPr lang="en-US" sz="3200" dirty="0">
                <a:latin typeface="+mj-lt"/>
              </a:rPr>
              <a:t>to </a:t>
            </a:r>
            <a:r>
              <a:rPr lang="en-US" sz="3200" dirty="0" smtClean="0">
                <a:latin typeface="+mj-lt"/>
              </a:rPr>
              <a:t>avoid misery, is the attempt to kill drives, turn off the wishes, inhibit the affects …</a:t>
            </a:r>
            <a:r>
              <a:rPr lang="en-US" sz="3200" b="1" u="sng" dirty="0" smtClean="0">
                <a:latin typeface="+mj-lt"/>
              </a:rPr>
              <a:t>devitalize life</a:t>
            </a:r>
            <a:r>
              <a:rPr lang="en-US" sz="3200" dirty="0" smtClean="0">
                <a:latin typeface="+mj-lt"/>
              </a:rPr>
              <a:t>...</a:t>
            </a:r>
            <a:endParaRPr lang="es-ES" sz="32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6563" l="2119" r="94492">
                        <a14:foregroundMark x1="47034" y1="8750" x2="47034" y2="8750"/>
                        <a14:foregroundMark x1="40678" y1="5938" x2="28390" y2="10625"/>
                        <a14:foregroundMark x1="28814" y1="12188" x2="28814" y2="12188"/>
                        <a14:foregroundMark x1="29661" y1="15000" x2="29661" y2="15000"/>
                        <a14:foregroundMark x1="26695" y1="17500" x2="26695" y2="17500"/>
                        <a14:foregroundMark x1="24153" y1="21250" x2="24153" y2="21250"/>
                        <a14:foregroundMark x1="25847" y1="9688" x2="25847" y2="9688"/>
                        <a14:foregroundMark x1="27119" y1="8750" x2="27119" y2="8750"/>
                        <a14:foregroundMark x1="39407" y1="4375" x2="39407" y2="4375"/>
                        <a14:foregroundMark x1="43644" y1="3750" x2="43644" y2="3750"/>
                        <a14:foregroundMark x1="45339" y1="4063" x2="45339" y2="4063"/>
                        <a14:foregroundMark x1="47034" y1="4063" x2="47034" y2="4063"/>
                        <a14:foregroundMark x1="48729" y1="4063" x2="48729" y2="4063"/>
                        <a14:foregroundMark x1="50000" y1="3438" x2="50000" y2="3438"/>
                        <a14:foregroundMark x1="51695" y1="3750" x2="51695" y2="3750"/>
                        <a14:foregroundMark x1="41949" y1="8125" x2="41949" y2="8125"/>
                        <a14:foregroundMark x1="39831" y1="11250" x2="39831" y2="11250"/>
                        <a14:foregroundMark x1="38136" y1="13438" x2="38136" y2="13438"/>
                        <a14:foregroundMark x1="22034" y1="23125" x2="22034" y2="23125"/>
                        <a14:foregroundMark x1="22034" y1="20313" x2="22034" y2="20313"/>
                        <a14:foregroundMark x1="25424" y1="27187" x2="25424" y2="27187"/>
                        <a14:foregroundMark x1="23305" y1="26875" x2="23305" y2="26875"/>
                        <a14:foregroundMark x1="26271" y1="30000" x2="26271" y2="30000"/>
                        <a14:foregroundMark x1="27966" y1="30938" x2="27966" y2="30938"/>
                        <a14:foregroundMark x1="29661" y1="29688" x2="29661" y2="29688"/>
                        <a14:foregroundMark x1="35169" y1="22500" x2="35169" y2="22500"/>
                        <a14:foregroundMark x1="33475" y1="24688" x2="33475" y2="24688"/>
                        <a14:foregroundMark x1="37712" y1="25938" x2="37712" y2="25938"/>
                        <a14:foregroundMark x1="39831" y1="28125" x2="39831" y2="28125"/>
                        <a14:foregroundMark x1="43644" y1="29688" x2="43644" y2="29688"/>
                        <a14:foregroundMark x1="52542" y1="29688" x2="52542" y2="29688"/>
                        <a14:foregroundMark x1="56780" y1="30000" x2="56780" y2="30000"/>
                        <a14:foregroundMark x1="35593" y1="30938" x2="35593" y2="30938"/>
                        <a14:foregroundMark x1="38983" y1="34688" x2="38983" y2="34688"/>
                        <a14:foregroundMark x1="41949" y1="39375" x2="41949" y2="39375"/>
                        <a14:foregroundMark x1="48729" y1="41875" x2="48729" y2="41875"/>
                        <a14:foregroundMark x1="41949" y1="38125" x2="41949" y2="38125"/>
                        <a14:foregroundMark x1="46186" y1="34688" x2="46186" y2="34688"/>
                        <a14:foregroundMark x1="33475" y1="37500" x2="33475" y2="37500"/>
                        <a14:foregroundMark x1="30508" y1="38438" x2="30508" y2="38438"/>
                        <a14:foregroundMark x1="31780" y1="37500" x2="31780" y2="37500"/>
                        <a14:foregroundMark x1="27966" y1="41250" x2="27966" y2="41250"/>
                        <a14:foregroundMark x1="29661" y1="40625" x2="29661" y2="40625"/>
                        <a14:foregroundMark x1="34322" y1="40625" x2="34322" y2="40625"/>
                        <a14:foregroundMark x1="30508" y1="43125" x2="30508" y2="43125"/>
                        <a14:foregroundMark x1="28390" y1="44375" x2="28390" y2="44375"/>
                        <a14:foregroundMark x1="26695" y1="49375" x2="26695" y2="49375"/>
                        <a14:foregroundMark x1="29661" y1="50938" x2="29661" y2="50938"/>
                        <a14:foregroundMark x1="34322" y1="52188" x2="34322" y2="52188"/>
                        <a14:foregroundMark x1="42797" y1="47500" x2="42797" y2="47500"/>
                        <a14:foregroundMark x1="44915" y1="45625" x2="44915" y2="45625"/>
                        <a14:foregroundMark x1="62288" y1="25938" x2="62288" y2="25938"/>
                        <a14:foregroundMark x1="68220" y1="28125" x2="68220" y2="28125"/>
                        <a14:foregroundMark x1="72881" y1="37500" x2="72881" y2="37500"/>
                        <a14:foregroundMark x1="73305" y1="39688" x2="73305" y2="39688"/>
                        <a14:foregroundMark x1="83898" y1="39063" x2="83898" y2="39063"/>
                        <a14:foregroundMark x1="79237" y1="38750" x2="79237" y2="38750"/>
                        <a14:foregroundMark x1="77966" y1="35625" x2="77966" y2="35625"/>
                        <a14:foregroundMark x1="80085" y1="34063" x2="80085" y2="34063"/>
                        <a14:foregroundMark x1="82203" y1="32188" x2="82203" y2="32188"/>
                        <a14:foregroundMark x1="75424" y1="17813" x2="75424" y2="17813"/>
                        <a14:foregroundMark x1="75847" y1="23125" x2="75847" y2="23125"/>
                        <a14:foregroundMark x1="65254" y1="13125" x2="65254" y2="13125"/>
                        <a14:backgroundMark x1="44492" y1="49688" x2="44492" y2="4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48" y="390179"/>
            <a:ext cx="2670942" cy="36216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597786" y="6156541"/>
            <a:ext cx="20912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FREUD, 1929.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5202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346" y="1163643"/>
            <a:ext cx="1254932" cy="12549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346" y="44207"/>
            <a:ext cx="1254932" cy="1254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83" y="612213"/>
            <a:ext cx="1254932" cy="12549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0142" y="943051"/>
            <a:ext cx="126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PAIN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52419" y="359607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AFFECTS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52419" y="146586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DESIRES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9" name="Flecha derecha 8"/>
          <p:cNvSpPr/>
          <p:nvPr/>
        </p:nvSpPr>
        <p:spPr>
          <a:xfrm rot="5400000">
            <a:off x="839386" y="219952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449166" y="3093598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IN-DOLENT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9277" y="4105548"/>
            <a:ext cx="2601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Soft</a:t>
            </a:r>
            <a:endParaRPr lang="es-ES" sz="3200" dirty="0" smtClean="0"/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Lazy</a:t>
            </a:r>
            <a:endParaRPr lang="es-ES" sz="3200" dirty="0" smtClean="0"/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Abandoned</a:t>
            </a:r>
            <a:endParaRPr lang="es-ES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9166" y="3736520"/>
            <a:ext cx="42657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Insensitive</a:t>
            </a:r>
            <a:endParaRPr lang="es-ES" sz="3200" dirty="0" smtClean="0"/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Impassive</a:t>
            </a:r>
            <a:r>
              <a:rPr lang="es-ES" sz="3200" dirty="0" smtClean="0"/>
              <a:t>, </a:t>
            </a:r>
            <a:r>
              <a:rPr lang="es-ES" sz="3200" dirty="0" err="1" smtClean="0"/>
              <a:t>Apathetic</a:t>
            </a:r>
            <a:endParaRPr lang="es-ES" sz="3200" dirty="0" smtClean="0"/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Indifferent</a:t>
            </a:r>
            <a:endParaRPr lang="es-ES" sz="3200" dirty="0" smtClean="0"/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Lethargic</a:t>
            </a:r>
            <a:endParaRPr lang="es-ES" sz="3200" dirty="0" smtClean="0"/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err="1" smtClean="0"/>
              <a:t>It</a:t>
            </a:r>
            <a:r>
              <a:rPr lang="es-ES" sz="3200" dirty="0" smtClean="0"/>
              <a:t> </a:t>
            </a:r>
            <a:r>
              <a:rPr lang="es-ES" sz="3200" dirty="0" err="1" smtClean="0"/>
              <a:t>is</a:t>
            </a:r>
            <a:r>
              <a:rPr lang="es-ES" sz="3200" dirty="0" smtClean="0"/>
              <a:t> </a:t>
            </a:r>
            <a:r>
              <a:rPr lang="es-ES" sz="3200" dirty="0" err="1" smtClean="0"/>
              <a:t>not</a:t>
            </a:r>
            <a:r>
              <a:rPr lang="es-ES" sz="3200" dirty="0" smtClean="0"/>
              <a:t> moved</a:t>
            </a:r>
            <a:endParaRPr lang="es-ES" sz="3200" dirty="0"/>
          </a:p>
        </p:txBody>
      </p:sp>
      <p:sp>
        <p:nvSpPr>
          <p:cNvPr id="13" name="CuadroTexto 12"/>
          <p:cNvSpPr txBox="1"/>
          <p:nvPr/>
        </p:nvSpPr>
        <p:spPr>
          <a:xfrm rot="19352489">
            <a:off x="3730246" y="1898378"/>
            <a:ext cx="4996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solidFill>
                  <a:schemeClr val="accent2">
                    <a:lumMod val="50000"/>
                  </a:schemeClr>
                </a:solidFill>
                <a:latin typeface="Mistral"/>
                <a:cs typeface="Mistral"/>
              </a:rPr>
              <a:t>INDOLENCE</a:t>
            </a:r>
            <a:endParaRPr lang="es-ES" sz="9600" dirty="0">
              <a:solidFill>
                <a:schemeClr val="accent2">
                  <a:lumMod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4" name="Flecha derecha 13"/>
          <p:cNvSpPr/>
          <p:nvPr/>
        </p:nvSpPr>
        <p:spPr>
          <a:xfrm rot="10800000">
            <a:off x="2409866" y="950893"/>
            <a:ext cx="2342552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 rot="19447973">
            <a:off x="557100" y="103521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DO NOT FEEL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9447973">
            <a:off x="5283863" y="46720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DO NOT FEEL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9447973">
            <a:off x="5283862" y="158664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DO NOT FEEL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46774" y="958370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FRUSTRATION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4932043" y="4753474"/>
            <a:ext cx="668605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98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0" grpId="0"/>
      <p:bldP spid="11" grpId="0"/>
      <p:bldP spid="13" grpId="0"/>
      <p:bldP spid="14" grpId="0" animBg="1"/>
      <p:bldP spid="16" grpId="0"/>
      <p:bldP spid="18" grpId="0"/>
      <p:bldP spid="20" grpId="0"/>
      <p:bldP spid="21" grpId="0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5529" y="2207731"/>
            <a:ext cx="161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BLOOD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823132" y="3080764"/>
            <a:ext cx="484632" cy="6195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378457" y="3813598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Passion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86616" y="1711490"/>
            <a:ext cx="3557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Mistral"/>
                <a:cs typeface="Mistral"/>
              </a:rPr>
              <a:t>WITHOUT BLOOD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952845" y="2737218"/>
            <a:ext cx="484632" cy="619583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44306" y="461150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APATHY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10203" y="500700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Flecha abajo 10"/>
          <p:cNvSpPr/>
          <p:nvPr/>
        </p:nvSpPr>
        <p:spPr>
          <a:xfrm rot="3646027">
            <a:off x="5834686" y="5080210"/>
            <a:ext cx="484632" cy="54654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16483" y="4745450"/>
            <a:ext cx="4996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INDOLENCE</a:t>
            </a:r>
            <a:endParaRPr lang="es-ES" sz="96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86616" y="3324226"/>
            <a:ext cx="3393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Without</a:t>
            </a:r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 </a:t>
            </a:r>
            <a:r>
              <a:rPr lang="es-ES" sz="4800" dirty="0" err="1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passion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6952845" y="4069370"/>
            <a:ext cx="484632" cy="619583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02592" y="392978"/>
            <a:ext cx="2551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Mistral"/>
                <a:cs typeface="Mistral"/>
              </a:rPr>
              <a:t>What runs through the veins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9" name="Flecha curva 18"/>
          <p:cNvSpPr/>
          <p:nvPr/>
        </p:nvSpPr>
        <p:spPr>
          <a:xfrm flipV="1">
            <a:off x="658346" y="1816076"/>
            <a:ext cx="689135" cy="1072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 curva 19"/>
          <p:cNvSpPr/>
          <p:nvPr/>
        </p:nvSpPr>
        <p:spPr>
          <a:xfrm flipV="1">
            <a:off x="658345" y="2207731"/>
            <a:ext cx="689135" cy="23202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lecha curva 20"/>
          <p:cNvSpPr/>
          <p:nvPr/>
        </p:nvSpPr>
        <p:spPr>
          <a:xfrm flipV="1">
            <a:off x="4398874" y="1331591"/>
            <a:ext cx="1264712" cy="1231319"/>
          </a:xfrm>
          <a:prstGeom prst="bentArrow">
            <a:avLst>
              <a:gd name="adj1" fmla="val 19968"/>
              <a:gd name="adj2" fmla="val 16823"/>
              <a:gd name="adj3" fmla="val 19969"/>
              <a:gd name="adj4" fmla="val 266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4262407" y="1329602"/>
            <a:ext cx="484632" cy="3555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43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10" grpId="0"/>
      <p:bldP spid="11" grpId="0" animBg="1"/>
      <p:bldP spid="12" grpId="0"/>
      <p:bldP spid="13" grpId="0"/>
      <p:bldP spid="14" grpId="0" animBg="1"/>
      <p:bldP spid="15" grpId="0"/>
      <p:bldP spid="19" grpId="0" animBg="1"/>
      <p:bldP spid="20" grpId="0" animBg="1"/>
      <p:bldP spid="21" grpId="0" animBg="1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 rot="10800000">
            <a:off x="2509126" y="919281"/>
            <a:ext cx="2214853" cy="484632"/>
          </a:xfrm>
          <a:prstGeom prst="right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977172" y="819137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small" dirty="0" err="1" smtClean="0"/>
              <a:t>Arousal</a:t>
            </a:r>
            <a:endParaRPr lang="es-ES" sz="3200" cap="small" dirty="0"/>
          </a:p>
        </p:txBody>
      </p:sp>
      <p:sp>
        <p:nvSpPr>
          <p:cNvPr id="4" name="CuadroTexto 3"/>
          <p:cNvSpPr txBox="1"/>
          <p:nvPr/>
        </p:nvSpPr>
        <p:spPr>
          <a:xfrm rot="20003953">
            <a:off x="3070101" y="392374"/>
            <a:ext cx="167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Genital mucosa </a:t>
            </a:r>
            <a:r>
              <a:rPr lang="es-ES" sz="3200" dirty="0" err="1" smtClean="0">
                <a:latin typeface="Mistral"/>
                <a:cs typeface="Mistral"/>
              </a:rPr>
              <a:t>congestion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8085" y="857321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FLUSH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lecha doblada hacia arriba 5"/>
          <p:cNvSpPr/>
          <p:nvPr/>
        </p:nvSpPr>
        <p:spPr>
          <a:xfrm flipV="1">
            <a:off x="7180542" y="1008928"/>
            <a:ext cx="850392" cy="3204230"/>
          </a:xfrm>
          <a:prstGeom prst="bentUpArrow">
            <a:avLst>
              <a:gd name="adj1" fmla="val 30882"/>
              <a:gd name="adj2" fmla="val 27663"/>
              <a:gd name="adj3" fmla="val 41393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20003953">
            <a:off x="6846794" y="2008146"/>
            <a:ext cx="167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atin typeface="Mistral"/>
                <a:cs typeface="Mistral"/>
              </a:rPr>
              <a:t>Conflict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with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arousal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54896" y="4210655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SHAME</a:t>
            </a:r>
            <a:endParaRPr lang="es-ES" sz="3200" b="1" cap="all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7546302" y="4795432"/>
            <a:ext cx="484632" cy="478761"/>
          </a:xfrm>
          <a:prstGeom prst="down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279113" y="5305172"/>
            <a:ext cx="207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err="1" smtClean="0"/>
              <a:t>Blush</a:t>
            </a:r>
            <a:endParaRPr lang="es-ES" sz="2400" dirty="0" smtClean="0"/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More </a:t>
            </a:r>
            <a:r>
              <a:rPr lang="es-ES" sz="2400" dirty="0" err="1" smtClean="0"/>
              <a:t>blood</a:t>
            </a:r>
            <a:endParaRPr lang="es-ES" sz="2400" dirty="0" smtClean="0"/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More </a:t>
            </a:r>
            <a:r>
              <a:rPr lang="es-ES" sz="2400" dirty="0" err="1" smtClean="0"/>
              <a:t>life</a:t>
            </a:r>
            <a:endParaRPr lang="es-ES" sz="2400" dirty="0" smtClean="0"/>
          </a:p>
        </p:txBody>
      </p:sp>
      <p:sp>
        <p:nvSpPr>
          <p:cNvPr id="11" name="Flecha doblada hacia arriba 10"/>
          <p:cNvSpPr/>
          <p:nvPr/>
        </p:nvSpPr>
        <p:spPr>
          <a:xfrm rot="5400000" flipV="1">
            <a:off x="3813110" y="516449"/>
            <a:ext cx="1739062" cy="3513989"/>
          </a:xfrm>
          <a:prstGeom prst="bentUpArrow">
            <a:avLst>
              <a:gd name="adj1" fmla="val 14580"/>
              <a:gd name="adj2" fmla="val 13213"/>
              <a:gd name="adj3" fmla="val 27314"/>
            </a:avLst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40293" y="2560626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INDOLENCE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20003953">
            <a:off x="4518171" y="2265441"/>
            <a:ext cx="1672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atin typeface="Mistral"/>
                <a:cs typeface="Mistral"/>
              </a:rPr>
              <a:t>Inhibition</a:t>
            </a:r>
            <a:r>
              <a:rPr lang="es-ES" sz="3200" dirty="0" smtClean="0">
                <a:latin typeface="Mistral"/>
                <a:cs typeface="Mistral"/>
              </a:rPr>
              <a:t> of </a:t>
            </a:r>
            <a:r>
              <a:rPr lang="es-ES" sz="3200" dirty="0" err="1" smtClean="0">
                <a:latin typeface="Mistral"/>
                <a:cs typeface="Mistral"/>
              </a:rPr>
              <a:t>arousal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4" name="Menos 13"/>
          <p:cNvSpPr/>
          <p:nvPr/>
        </p:nvSpPr>
        <p:spPr>
          <a:xfrm>
            <a:off x="7381886" y="1039653"/>
            <a:ext cx="914400" cy="914400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enos 15"/>
          <p:cNvSpPr/>
          <p:nvPr/>
        </p:nvSpPr>
        <p:spPr>
          <a:xfrm>
            <a:off x="7377760" y="1301123"/>
            <a:ext cx="914400" cy="1193667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1595310" y="3244083"/>
            <a:ext cx="3128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Because he/she imagines it excessively red, carnal, fiery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17" name="Flecha abajo 16"/>
          <p:cNvSpPr/>
          <p:nvPr/>
        </p:nvSpPr>
        <p:spPr>
          <a:xfrm rot="4332339">
            <a:off x="4376273" y="3349854"/>
            <a:ext cx="484632" cy="597652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oblada hacia arriba 18"/>
          <p:cNvSpPr/>
          <p:nvPr/>
        </p:nvSpPr>
        <p:spPr>
          <a:xfrm rot="5400000">
            <a:off x="-315132" y="3860725"/>
            <a:ext cx="2162166" cy="731520"/>
          </a:xfrm>
          <a:prstGeom prst="bentUp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976831" y="4837643"/>
            <a:ext cx="4862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/>
              </a:buClr>
              <a:buFont typeface="Wingdings" charset="2"/>
              <a:buChar char="ü"/>
            </a:pPr>
            <a:r>
              <a:rPr lang="es-ES" sz="36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His</a:t>
            </a:r>
            <a:r>
              <a:rPr lang="es-ES" sz="36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</a:t>
            </a:r>
            <a:r>
              <a:rPr lang="es-ES" sz="36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life</a:t>
            </a:r>
            <a:r>
              <a:rPr lang="es-ES" sz="36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</a:t>
            </a:r>
            <a:r>
              <a:rPr lang="es-ES" sz="3600" dirty="0" err="1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lacks</a:t>
            </a:r>
            <a:r>
              <a:rPr lang="es-ES" sz="36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</a:t>
            </a:r>
            <a:r>
              <a:rPr lang="es-ES" sz="36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passion</a:t>
            </a:r>
            <a:endParaRPr lang="es-ES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  <a:p>
            <a:pPr marL="571500" indent="-571500">
              <a:buClr>
                <a:schemeClr val="bg2"/>
              </a:buClr>
              <a:buFont typeface="Wingdings" charset="2"/>
              <a:buChar char="ü"/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It is a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Mistral"/>
                <a:cs typeface="Mistral"/>
              </a:rPr>
              <a:t>pale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 reflection of the life he would like to live</a:t>
            </a:r>
            <a:endParaRPr lang="es-ES" sz="3600" dirty="0">
              <a:ln>
                <a:solidFill>
                  <a:schemeClr val="tx1"/>
                </a:solidFill>
              </a:ln>
              <a:latin typeface="Mistral"/>
              <a:cs typeface="Mistral"/>
            </a:endParaRPr>
          </a:p>
        </p:txBody>
      </p:sp>
      <p:sp>
        <p:nvSpPr>
          <p:cNvPr id="21" name="CuadroTexto 20"/>
          <p:cNvSpPr txBox="1"/>
          <p:nvPr/>
        </p:nvSpPr>
        <p:spPr>
          <a:xfrm rot="20003953">
            <a:off x="-374234" y="3781230"/>
            <a:ext cx="16727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atin typeface="Mistral"/>
                <a:cs typeface="Mistral"/>
              </a:rPr>
              <a:t>Affect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89421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6" grpId="0" animBg="1"/>
      <p:bldP spid="18" grpId="0"/>
      <p:bldP spid="17" grpId="0" animBg="1"/>
      <p:bldP spid="19" grpId="0" animBg="1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s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4" y="189789"/>
            <a:ext cx="2540000" cy="1905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3388" y="1518972"/>
            <a:ext cx="15474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rgbClr val="FF0000"/>
                </a:solidFill>
                <a:latin typeface="Mistral"/>
                <a:cs typeface="Mistral"/>
              </a:rPr>
              <a:t>Colourless</a:t>
            </a:r>
            <a:endParaRPr lang="es-ES" sz="32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pic>
        <p:nvPicPr>
          <p:cNvPr id="4" name="Imagen 3" descr="images-1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519" y="262266"/>
            <a:ext cx="2540000" cy="17623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89258" y="1423612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Pale</a:t>
            </a:r>
            <a:endParaRPr lang="es-ES" sz="3200" dirty="0">
              <a:solidFill>
                <a:schemeClr val="bg1">
                  <a:lumMod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470" y="3088436"/>
            <a:ext cx="4739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The person dreams about what he lacks</a:t>
            </a:r>
            <a:r>
              <a:rPr lang="es-ES" sz="2800" dirty="0" smtClean="0"/>
              <a:t>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But because the passion is inhibited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He dreams about a love that is not carnal.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dirty="0" smtClean="0"/>
              <a:t>A platonic, romantic, impossible love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2" name="Imagen 1" descr="1171147241_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324" y="3625663"/>
            <a:ext cx="3804477" cy="3023121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5671519" y="1635362"/>
            <a:ext cx="2382482" cy="1990301"/>
          </a:xfrm>
          <a:prstGeom prst="cloudCallout">
            <a:avLst>
              <a:gd name="adj1" fmla="val -29514"/>
              <a:gd name="adj2" fmla="val 57113"/>
            </a:avLst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 rot="2117000">
            <a:off x="6867686" y="728008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INDOLENCE</a:t>
            </a:r>
            <a:endParaRPr lang="es-ES" sz="4400" dirty="0">
              <a:latin typeface="Mistral"/>
              <a:cs typeface="Mistral"/>
            </a:endParaRPr>
          </a:p>
        </p:txBody>
      </p:sp>
      <p:pic>
        <p:nvPicPr>
          <p:cNvPr id="5" name="Imagen 4" descr="images-1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93989" l="4364" r="89818">
                        <a14:foregroundMark x1="21818" y1="56284" x2="21818" y2="56284"/>
                        <a14:foregroundMark x1="22909" y1="51366" x2="22909" y2="51366"/>
                        <a14:foregroundMark x1="49091" y1="28962" x2="49091" y2="28962"/>
                        <a14:foregroundMark x1="49091" y1="22404" x2="49091" y2="22404"/>
                        <a14:foregroundMark x1="49091" y1="12022" x2="49091" y2="12022"/>
                        <a14:foregroundMark x1="56364" y1="17486" x2="56364" y2="17486"/>
                        <a14:foregroundMark x1="41455" y1="16940" x2="41455" y2="16940"/>
                        <a14:foregroundMark x1="37091" y1="20219" x2="37091" y2="20219"/>
                        <a14:foregroundMark x1="38545" y1="15301" x2="38545" y2="15301"/>
                        <a14:foregroundMark x1="39273" y1="27869" x2="39273" y2="27869"/>
                        <a14:foregroundMark x1="8727" y1="75956" x2="8727" y2="75956"/>
                        <a14:foregroundMark x1="8364" y1="83607" x2="8364" y2="83607"/>
                        <a14:foregroundMark x1="11636" y1="81967" x2="11636" y2="81967"/>
                        <a14:foregroundMark x1="21091" y1="89617" x2="21091" y2="89617"/>
                        <a14:foregroundMark x1="25455" y1="90710" x2="25455" y2="90710"/>
                        <a14:foregroundMark x1="46182" y1="86339" x2="46182" y2="86339"/>
                        <a14:foregroundMark x1="62182" y1="90710" x2="62182" y2="90710"/>
                        <a14:foregroundMark x1="38909" y1="11475" x2="38909" y2="11475"/>
                        <a14:backgroundMark x1="33818" y1="25683" x2="33818" y2="25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19" y="1635362"/>
            <a:ext cx="2509457" cy="16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2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58968" y="375575"/>
            <a:ext cx="250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 smtClean="0">
                <a:latin typeface="Mistral"/>
                <a:cs typeface="Mistral"/>
              </a:rPr>
              <a:t>Return</a:t>
            </a:r>
            <a:r>
              <a:rPr lang="es-ES" sz="4000" dirty="0" smtClean="0">
                <a:latin typeface="Mistral"/>
                <a:cs typeface="Mistral"/>
              </a:rPr>
              <a:t> of </a:t>
            </a:r>
            <a:r>
              <a:rPr lang="es-ES" sz="4000" dirty="0" err="1" smtClean="0">
                <a:latin typeface="Mistral"/>
                <a:cs typeface="Mistral"/>
              </a:rPr>
              <a:t>the</a:t>
            </a:r>
            <a:r>
              <a:rPr lang="es-ES" sz="4000" dirty="0" smtClean="0">
                <a:latin typeface="Mistral"/>
                <a:cs typeface="Mistral"/>
              </a:rPr>
              <a:t> </a:t>
            </a:r>
            <a:r>
              <a:rPr lang="es-ES" sz="4000" dirty="0" err="1" smtClean="0">
                <a:latin typeface="Mistral"/>
                <a:cs typeface="Mistral"/>
              </a:rPr>
              <a:t>repressed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6" name="Flecha derecha 5"/>
          <p:cNvSpPr/>
          <p:nvPr/>
        </p:nvSpPr>
        <p:spPr>
          <a:xfrm rot="10800000">
            <a:off x="3113181" y="589549"/>
            <a:ext cx="2214853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91622" y="543079"/>
            <a:ext cx="2202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all" dirty="0" err="1" smtClean="0">
                <a:solidFill>
                  <a:srgbClr val="000090"/>
                </a:solidFill>
              </a:rPr>
              <a:t>pasSiOn</a:t>
            </a:r>
            <a:endParaRPr lang="es-ES" sz="3600" cap="all" dirty="0">
              <a:solidFill>
                <a:srgbClr val="000090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1223588" y="1452794"/>
            <a:ext cx="867353" cy="1050322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55559" y="2664145"/>
            <a:ext cx="3415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n-US" sz="3200" dirty="0" smtClean="0"/>
              <a:t>The idealized desire is not </a:t>
            </a:r>
            <a:r>
              <a:rPr lang="en-US" sz="3200" dirty="0" smtClean="0">
                <a:solidFill>
                  <a:srgbClr val="C00000"/>
                </a:solidFill>
              </a:rPr>
              <a:t>carnal </a:t>
            </a:r>
            <a:r>
              <a:rPr lang="en-US" sz="3200" dirty="0" smtClean="0"/>
              <a:t>but </a:t>
            </a:r>
            <a:r>
              <a:rPr lang="en-US" sz="3200" dirty="0" smtClean="0">
                <a:solidFill>
                  <a:srgbClr val="000090"/>
                </a:solidFill>
              </a:rPr>
              <a:t>spiritual</a:t>
            </a:r>
            <a:endParaRPr lang="es-ES" sz="3200" dirty="0" smtClean="0">
              <a:solidFill>
                <a:srgbClr val="00009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011511" y="2503116"/>
            <a:ext cx="4770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0090"/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prstClr val="black"/>
                </a:solidFill>
              </a:rPr>
              <a:t>Doesn’t seek for </a:t>
            </a:r>
            <a:r>
              <a:rPr lang="en-US" sz="3200" dirty="0" smtClean="0">
                <a:solidFill>
                  <a:srgbClr val="C00000"/>
                </a:solidFill>
              </a:rPr>
              <a:t>satisfaction</a:t>
            </a:r>
            <a:r>
              <a:rPr lang="en-US" sz="3200" dirty="0" smtClean="0">
                <a:solidFill>
                  <a:prstClr val="black"/>
                </a:solidFill>
              </a:rPr>
              <a:t>, but instead it feeds itself with the </a:t>
            </a:r>
            <a:r>
              <a:rPr lang="en-US" sz="3200" dirty="0" smtClean="0">
                <a:solidFill>
                  <a:srgbClr val="000090"/>
                </a:solidFill>
              </a:rPr>
              <a:t>selfless</a:t>
            </a:r>
            <a:r>
              <a:rPr lang="en-US" sz="3200" dirty="0" smtClean="0">
                <a:solidFill>
                  <a:prstClr val="black"/>
                </a:solidFill>
              </a:rPr>
              <a:t> renunciation</a:t>
            </a:r>
            <a:endParaRPr lang="es-ES" dirty="0"/>
          </a:p>
        </p:txBody>
      </p:sp>
      <p:sp>
        <p:nvSpPr>
          <p:cNvPr id="23" name="Flecha abajo 22"/>
          <p:cNvSpPr/>
          <p:nvPr/>
        </p:nvSpPr>
        <p:spPr>
          <a:xfrm>
            <a:off x="6396734" y="4953319"/>
            <a:ext cx="867353" cy="740605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204291" y="5576240"/>
            <a:ext cx="3504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err="1" smtClean="0">
                <a:solidFill>
                  <a:srgbClr val="000090"/>
                </a:solidFill>
                <a:latin typeface="Mistral"/>
                <a:cs typeface="Mistral"/>
              </a:rPr>
              <a:t>romAntic</a:t>
            </a:r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 Ideal 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Pentágono regular 9"/>
          <p:cNvSpPr/>
          <p:nvPr/>
        </p:nvSpPr>
        <p:spPr>
          <a:xfrm rot="10800000">
            <a:off x="2292292" y="4897201"/>
            <a:ext cx="1719219" cy="1593445"/>
          </a:xfrm>
          <a:prstGeom prst="pentagon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563342" y="5058651"/>
            <a:ext cx="1132041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Mistral"/>
                <a:cs typeface="Mistral"/>
              </a:rPr>
              <a:t>LIFE</a:t>
            </a:r>
            <a:endParaRPr lang="es-ES" sz="54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80140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20" grpId="0" animBg="1"/>
      <p:bldP spid="21" grpId="0"/>
      <p:bldP spid="22" grpId="0"/>
      <p:bldP spid="23" grpId="0" animBg="1"/>
      <p:bldP spid="24" grpId="0"/>
      <p:bldP spid="10" grpId="0" animBg="1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9112" y="144713"/>
            <a:ext cx="70995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n-US" sz="2600" dirty="0" smtClean="0"/>
              <a:t>The romantic writes and describes the passionate life that he dreams about… but that he doesn’t live</a:t>
            </a:r>
            <a:r>
              <a:rPr lang="es-ES" sz="2600" dirty="0" smtClean="0"/>
              <a:t>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n-US" sz="2600" dirty="0" smtClean="0"/>
              <a:t>He </a:t>
            </a:r>
            <a:r>
              <a:rPr lang="en-US" sz="2600" dirty="0"/>
              <a:t>exalts </a:t>
            </a:r>
            <a:r>
              <a:rPr lang="en-US" sz="2600" dirty="0" smtClean="0"/>
              <a:t>the bucolic beauty of country </a:t>
            </a:r>
            <a:r>
              <a:rPr lang="en-US" sz="2600" dirty="0"/>
              <a:t>life </a:t>
            </a:r>
            <a:r>
              <a:rPr lang="en-US" sz="2600" dirty="0" smtClean="0"/>
              <a:t>… but he lives in the city</a:t>
            </a:r>
            <a:r>
              <a:rPr lang="es-ES" sz="2600" dirty="0" smtClean="0"/>
              <a:t>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n-US" sz="2600" dirty="0" smtClean="0"/>
              <a:t>He falls in love with a modest woman, who’s as white as the porcelain</a:t>
            </a:r>
            <a:r>
              <a:rPr lang="es-ES" sz="2600" dirty="0" smtClean="0"/>
              <a:t>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n-US" sz="2600" dirty="0" smtClean="0"/>
              <a:t>Also the virginal girl who dreams about </a:t>
            </a:r>
            <a:r>
              <a:rPr lang="en-US" sz="3600" dirty="0">
                <a:solidFill>
                  <a:srgbClr val="000090"/>
                </a:solidFill>
                <a:latin typeface="Mistral"/>
                <a:cs typeface="Mistral"/>
              </a:rPr>
              <a:t>Prince charming</a:t>
            </a:r>
            <a:endParaRPr lang="es-ES" sz="32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pic>
        <p:nvPicPr>
          <p:cNvPr id="4" name="Imagen 3" descr="images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42" y="4004118"/>
            <a:ext cx="2333619" cy="2324602"/>
          </a:xfrm>
          <a:prstGeom prst="rect">
            <a:avLst/>
          </a:prstGeom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09" y="4205482"/>
            <a:ext cx="2324602" cy="23246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89" y="4456379"/>
            <a:ext cx="2259579" cy="2259579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3546858" y="4755293"/>
            <a:ext cx="2152896" cy="104225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786744" y="4923765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rgbClr val="000090"/>
                </a:solidFill>
                <a:latin typeface="Mistral"/>
                <a:cs typeface="Mistral"/>
              </a:rPr>
              <a:t>nobility</a:t>
            </a:r>
            <a:endParaRPr lang="es-ES" sz="32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pic>
        <p:nvPicPr>
          <p:cNvPr id="10" name="Imagen 9" descr="images-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677" y="3991920"/>
            <a:ext cx="2433977" cy="2336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51623" y="6180322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0090"/>
                </a:solidFill>
                <a:latin typeface="Mistral"/>
                <a:cs typeface="Mistral"/>
              </a:rPr>
              <a:t>Blue </a:t>
            </a:r>
            <a:r>
              <a:rPr lang="es-ES" sz="3200" dirty="0" err="1" smtClean="0">
                <a:solidFill>
                  <a:srgbClr val="000090"/>
                </a:solidFill>
                <a:latin typeface="Mistral"/>
                <a:cs typeface="Mistral"/>
              </a:rPr>
              <a:t>blood</a:t>
            </a:r>
            <a:endParaRPr lang="es-ES" sz="32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-1064662" y="1695720"/>
            <a:ext cx="336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err="1" smtClean="0">
                <a:solidFill>
                  <a:srgbClr val="000090"/>
                </a:solidFill>
                <a:latin typeface="Mistral"/>
                <a:cs typeface="Mistral"/>
              </a:rPr>
              <a:t>romAntic</a:t>
            </a:r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 ideal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06808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61368" y="850920"/>
            <a:ext cx="260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P</a:t>
            </a:r>
            <a:r>
              <a:rPr lang="es-ES_tradnl" sz="5400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hilosophy</a:t>
            </a:r>
            <a:endParaRPr lang="es-ES_tradnl" sz="5400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04724" y="897390"/>
            <a:ext cx="1707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5400" dirty="0" err="1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Science</a:t>
            </a:r>
            <a:endParaRPr lang="es-ES_tradnl" sz="5400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71764" y="3130389"/>
            <a:ext cx="2424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254061"/>
                </a:solidFill>
                <a:latin typeface="Mistral"/>
                <a:cs typeface="Mistral"/>
              </a:rPr>
              <a:t>Speculations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2372" y="5242201"/>
            <a:ext cx="241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254061"/>
                </a:solidFill>
                <a:latin typeface="Mistral"/>
                <a:cs typeface="Mistral"/>
              </a:rPr>
              <a:t>Imagination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416475" y="2001654"/>
            <a:ext cx="1070760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1416475" y="3922856"/>
            <a:ext cx="1070760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5942687" y="53196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254061"/>
                </a:solidFill>
                <a:latin typeface="Mistral"/>
                <a:cs typeface="Mistral"/>
              </a:rPr>
              <a:t>Reality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243400" y="3130389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254061"/>
                </a:solidFill>
                <a:latin typeface="Mistral"/>
                <a:cs typeface="Mistral"/>
              </a:rPr>
              <a:t>Facts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7" name="Flecha arriba 16"/>
          <p:cNvSpPr/>
          <p:nvPr/>
        </p:nvSpPr>
        <p:spPr>
          <a:xfrm>
            <a:off x="6203188" y="3922856"/>
            <a:ext cx="1172253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rriba 17"/>
          <p:cNvSpPr/>
          <p:nvPr/>
        </p:nvSpPr>
        <p:spPr>
          <a:xfrm>
            <a:off x="6203188" y="2001654"/>
            <a:ext cx="1172253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Distinto de 18"/>
          <p:cNvSpPr/>
          <p:nvPr/>
        </p:nvSpPr>
        <p:spPr>
          <a:xfrm>
            <a:off x="4124597" y="5409189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Distinto de 19"/>
          <p:cNvSpPr/>
          <p:nvPr/>
        </p:nvSpPr>
        <p:spPr>
          <a:xfrm>
            <a:off x="4124597" y="3252211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Distinto de 20"/>
          <p:cNvSpPr/>
          <p:nvPr/>
        </p:nvSpPr>
        <p:spPr>
          <a:xfrm>
            <a:off x="4124597" y="1125416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0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1499" y="340770"/>
            <a:ext cx="7290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>
                <a:latin typeface="Mistral"/>
                <a:cs typeface="Mistral"/>
              </a:rPr>
              <a:t>(BRIEF PSYCHOLOGICAL </a:t>
            </a:r>
            <a:r>
              <a:rPr lang="es-ES" sz="4400" cap="all" dirty="0" smtClean="0">
                <a:latin typeface="Mistral"/>
                <a:cs typeface="Mistral"/>
              </a:rPr>
              <a:t>PARENTHESIS</a:t>
            </a:r>
            <a:endParaRPr lang="es-ES" sz="4400" cap="all" dirty="0">
              <a:latin typeface="Mistral"/>
              <a:cs typeface="Mistral"/>
            </a:endParaRPr>
          </a:p>
        </p:txBody>
      </p:sp>
      <p:sp>
        <p:nvSpPr>
          <p:cNvPr id="13" name="Flecha curvada hacia abajo 12"/>
          <p:cNvSpPr/>
          <p:nvPr/>
        </p:nvSpPr>
        <p:spPr>
          <a:xfrm rot="10800000">
            <a:off x="1779959" y="4253749"/>
            <a:ext cx="4940819" cy="1537582"/>
          </a:xfrm>
          <a:prstGeom prst="curvedDownArrow">
            <a:avLst/>
          </a:prstGeom>
          <a:solidFill>
            <a:srgbClr val="C4BD9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2422672">
            <a:off x="1979990" y="4861445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REMOVE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436433" y="2342847"/>
            <a:ext cx="2298100" cy="2307944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lecha curvada hacia abajo 11"/>
          <p:cNvSpPr/>
          <p:nvPr/>
        </p:nvSpPr>
        <p:spPr>
          <a:xfrm>
            <a:off x="1982505" y="1332108"/>
            <a:ext cx="4940819" cy="153758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Explosión 1 18"/>
          <p:cNvSpPr/>
          <p:nvPr/>
        </p:nvSpPr>
        <p:spPr>
          <a:xfrm>
            <a:off x="757719" y="2342847"/>
            <a:ext cx="2231535" cy="2252997"/>
          </a:xfrm>
          <a:prstGeom prst="irregularSeal1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300499" y="3094061"/>
            <a:ext cx="958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LACK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2666" y="2897519"/>
            <a:ext cx="1517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Mistral"/>
                <a:cs typeface="Mistral"/>
              </a:rPr>
              <a:t>BAD OBJECT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2989253" y="2956094"/>
            <a:ext cx="2338763" cy="92226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256918" y="3162896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FRUSTRATION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694940" y="1577193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err="1" smtClean="0">
                <a:latin typeface="Mistral"/>
                <a:cs typeface="Mistral"/>
              </a:rPr>
              <a:t>Takes</a:t>
            </a:r>
            <a:r>
              <a:rPr lang="es-ES" sz="3600" dirty="0" smtClean="0">
                <a:latin typeface="Mistral"/>
                <a:cs typeface="Mistral"/>
              </a:rPr>
              <a:t> </a:t>
            </a:r>
            <a:r>
              <a:rPr lang="es-ES" sz="3600" dirty="0" err="1" smtClean="0">
                <a:latin typeface="Mistral"/>
                <a:cs typeface="Mistral"/>
              </a:rPr>
              <a:t>away</a:t>
            </a:r>
            <a:r>
              <a:rPr lang="es-ES" sz="3600" dirty="0" smtClean="0">
                <a:latin typeface="Mistral"/>
                <a:cs typeface="Mistral"/>
              </a:rPr>
              <a:t> </a:t>
            </a:r>
            <a:r>
              <a:rPr lang="es-ES" sz="3600" dirty="0" err="1" smtClean="0">
                <a:latin typeface="Mistral"/>
                <a:cs typeface="Mistral"/>
              </a:rPr>
              <a:t>from</a:t>
            </a:r>
            <a:r>
              <a:rPr lang="es-ES" sz="3600" dirty="0" smtClean="0">
                <a:latin typeface="Mistral"/>
                <a:cs typeface="Mistral"/>
              </a:rPr>
              <a:t> </a:t>
            </a:r>
            <a:r>
              <a:rPr lang="es-ES" sz="3600" dirty="0" err="1" smtClean="0">
                <a:latin typeface="Mistral"/>
                <a:cs typeface="Mistral"/>
              </a:rPr>
              <a:t>us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72936" y="5843980"/>
            <a:ext cx="3281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Parenthesis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end</a:t>
            </a:r>
            <a:r>
              <a:rPr lang="es-ES" sz="4400" dirty="0" smtClean="0">
                <a:latin typeface="Mistral"/>
                <a:cs typeface="Mistral"/>
              </a:rPr>
              <a:t>.)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1261" y="2369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34069" y="19213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63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/>
      <p:bldP spid="9" grpId="0" animBg="1"/>
      <p:bldP spid="12" grpId="0" animBg="1"/>
      <p:bldP spid="19" grpId="0" animBg="1"/>
      <p:bldP spid="6" grpId="0"/>
      <p:bldP spid="14" grpId="0"/>
      <p:bldP spid="15" grpId="0" animBg="1"/>
      <p:bldP spid="8" grpId="0"/>
      <p:bldP spid="16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15" y="54573"/>
            <a:ext cx="1254932" cy="1254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4280" y="2151242"/>
            <a:ext cx="1420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Arial Black"/>
                <a:cs typeface="Arial Black"/>
              </a:rPr>
              <a:t>Avoid</a:t>
            </a:r>
            <a:endParaRPr lang="es-ES" sz="3200" dirty="0" smtClean="0">
              <a:latin typeface="Arial Black"/>
              <a:cs typeface="Arial Black"/>
            </a:endParaRPr>
          </a:p>
          <a:p>
            <a:r>
              <a:rPr lang="es-ES" sz="3200" dirty="0" smtClean="0">
                <a:latin typeface="Arial Black"/>
                <a:cs typeface="Arial Black"/>
              </a:rPr>
              <a:t> </a:t>
            </a:r>
            <a:r>
              <a:rPr lang="es-ES" sz="3200" dirty="0" err="1" smtClean="0">
                <a:latin typeface="Arial Black"/>
                <a:cs typeface="Arial Black"/>
              </a:rPr>
              <a:t>Pain</a:t>
            </a:r>
            <a:endParaRPr lang="es-ES" sz="3200" dirty="0" smtClean="0">
              <a:latin typeface="Arial Black"/>
              <a:cs typeface="Arial Black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627" y="358275"/>
            <a:ext cx="1932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Arial Black"/>
                <a:cs typeface="Arial Black"/>
              </a:rPr>
              <a:t>Passion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838755" y="1276710"/>
            <a:ext cx="484632" cy="954329"/>
          </a:xfrm>
          <a:prstGeom prst="up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2088307" y="458419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097691" y="389255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INDOLENCE</a:t>
            </a:r>
            <a:endParaRPr lang="es-ES" sz="3200" dirty="0">
              <a:latin typeface="Arial Black"/>
              <a:cs typeface="Arial Black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538700" y="1192180"/>
            <a:ext cx="0" cy="5514797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741463" y="1701441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s-ES" sz="2800" b="1" dirty="0" smtClean="0"/>
              <a:t>DESIRE</a:t>
            </a:r>
            <a:endParaRPr lang="es-ES" sz="28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70735" y="2739271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FEAR</a:t>
            </a:r>
            <a:endParaRPr lang="es-ES" sz="28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47155" y="3500636"/>
            <a:ext cx="3363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err="1" smtClean="0">
                <a:solidFill>
                  <a:srgbClr val="000090"/>
                </a:solidFill>
                <a:latin typeface="Mistral"/>
                <a:cs typeface="Mistral"/>
              </a:rPr>
              <a:t>romAntic</a:t>
            </a:r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 IDEAL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2500" y="5736199"/>
            <a:ext cx="3850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PRINCE CHARMING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3153783" y="1075340"/>
            <a:ext cx="484632" cy="597796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bajo 17"/>
          <p:cNvSpPr/>
          <p:nvPr/>
        </p:nvSpPr>
        <p:spPr>
          <a:xfrm>
            <a:off x="5675896" y="2227924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310184" y="1703691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2800" b="1" dirty="0" smtClean="0"/>
              <a:t>DESIRE</a:t>
            </a:r>
            <a:endParaRPr lang="es-ES" sz="2800" b="1" dirty="0"/>
          </a:p>
        </p:txBody>
      </p:sp>
      <p:sp>
        <p:nvSpPr>
          <p:cNvPr id="20" name="Flecha abajo 19"/>
          <p:cNvSpPr/>
          <p:nvPr/>
        </p:nvSpPr>
        <p:spPr>
          <a:xfrm>
            <a:off x="5675896" y="1075340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4183234" y="1707556"/>
            <a:ext cx="978408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4183234" y="3677015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>
            <a:off x="4183234" y="5889559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541248">
            <a:off x="2817278" y="2332323"/>
            <a:ext cx="484632" cy="1032384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bajo 24"/>
          <p:cNvSpPr/>
          <p:nvPr/>
        </p:nvSpPr>
        <p:spPr>
          <a:xfrm rot="16200000">
            <a:off x="6974442" y="2721277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7766700" y="1993028"/>
            <a:ext cx="1184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2400" dirty="0" smtClean="0">
                <a:solidFill>
                  <a:srgbClr val="FF0000"/>
                </a:solidFill>
                <a:latin typeface="Mistral"/>
                <a:cs typeface="Mistral"/>
              </a:rPr>
              <a:t>Red</a:t>
            </a:r>
            <a:endParaRPr lang="es-ES" sz="2400" dirty="0">
              <a:solidFill>
                <a:srgbClr val="FF0000"/>
              </a:solidFill>
              <a:latin typeface="Mistral"/>
              <a:cs typeface="Mistral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2400" dirty="0" err="1" smtClean="0">
                <a:solidFill>
                  <a:srgbClr val="FF0000"/>
                </a:solidFill>
                <a:latin typeface="Mistral"/>
                <a:cs typeface="Mistral"/>
              </a:rPr>
              <a:t>Fire</a:t>
            </a:r>
            <a:endParaRPr lang="es-ES" sz="2400" dirty="0">
              <a:solidFill>
                <a:srgbClr val="FF0000"/>
              </a:solidFill>
              <a:latin typeface="Mistral"/>
              <a:cs typeface="Mistral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2400" dirty="0">
                <a:solidFill>
                  <a:srgbClr val="FF0000"/>
                </a:solidFill>
                <a:latin typeface="Mistral"/>
                <a:cs typeface="Mistral"/>
              </a:rPr>
              <a:t>Carnal</a:t>
            </a:r>
          </a:p>
          <a:p>
            <a:endParaRPr lang="es-ES" sz="2400" b="1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402101" y="3500636"/>
            <a:ext cx="336342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cap="all" dirty="0" err="1" smtClean="0">
                <a:solidFill>
                  <a:srgbClr val="800000"/>
                </a:solidFill>
                <a:latin typeface="Mistral"/>
                <a:cs typeface="Mistral"/>
              </a:rPr>
              <a:t>romAntic</a:t>
            </a:r>
            <a:r>
              <a:rPr lang="es-ES" sz="4400" cap="all" dirty="0" smtClean="0">
                <a:solidFill>
                  <a:srgbClr val="800000"/>
                </a:solidFill>
                <a:latin typeface="Mistral"/>
                <a:cs typeface="Mistral"/>
              </a:rPr>
              <a:t> IDEAL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313708" y="5747154"/>
            <a:ext cx="385073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cap="all" dirty="0" smtClean="0">
                <a:solidFill>
                  <a:srgbClr val="800000"/>
                </a:solidFill>
                <a:latin typeface="Mistral"/>
                <a:cs typeface="Mistral"/>
              </a:rPr>
              <a:t>Prince </a:t>
            </a:r>
            <a:r>
              <a:rPr lang="es-ES" sz="4400" cap="all" dirty="0" err="1" smtClean="0">
                <a:solidFill>
                  <a:srgbClr val="800000"/>
                </a:solidFill>
                <a:latin typeface="Mistral"/>
                <a:cs typeface="Mistral"/>
              </a:rPr>
              <a:t>charming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9" name="Pentágono regular 28"/>
          <p:cNvSpPr/>
          <p:nvPr/>
        </p:nvSpPr>
        <p:spPr>
          <a:xfrm rot="10800000">
            <a:off x="6050984" y="4337040"/>
            <a:ext cx="1418208" cy="1259685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6244594" y="4498491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LIFE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31" name="Pentágono regular 30"/>
          <p:cNvSpPr/>
          <p:nvPr/>
        </p:nvSpPr>
        <p:spPr>
          <a:xfrm>
            <a:off x="1323255" y="4321551"/>
            <a:ext cx="1418208" cy="1259685"/>
          </a:xfrm>
          <a:prstGeom prst="pentagon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1516865" y="4591432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FF"/>
                </a:solidFill>
                <a:latin typeface="Mistral"/>
                <a:cs typeface="Mistral"/>
              </a:rPr>
              <a:t>LIFE</a:t>
            </a:r>
            <a:endParaRPr lang="es-ES" sz="4000" dirty="0">
              <a:solidFill>
                <a:srgbClr val="FFFFFF"/>
              </a:solidFill>
              <a:latin typeface="Mistral"/>
              <a:cs typeface="Mistral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4183234" y="4721745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 rot="19447973">
            <a:off x="482832" y="47757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DO NOT FEEL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03555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6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69" y="366543"/>
            <a:ext cx="3327400" cy="2438400"/>
          </a:xfrm>
          <a:prstGeom prst="rect">
            <a:avLst/>
          </a:prstGeom>
        </p:spPr>
      </p:pic>
      <p:pic>
        <p:nvPicPr>
          <p:cNvPr id="3" name="Imagen 2" descr="images-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577" y="707313"/>
            <a:ext cx="2387600" cy="3403600"/>
          </a:xfrm>
          <a:prstGeom prst="rect">
            <a:avLst/>
          </a:prstGeom>
        </p:spPr>
      </p:pic>
      <p:pic>
        <p:nvPicPr>
          <p:cNvPr id="4" name="Imagen 3" descr="images-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526" y="1989203"/>
            <a:ext cx="2725827" cy="2347240"/>
          </a:xfrm>
          <a:prstGeom prst="rect">
            <a:avLst/>
          </a:prstGeom>
        </p:spPr>
      </p:pic>
      <p:pic>
        <p:nvPicPr>
          <p:cNvPr id="13" name="Imagen 12" descr="images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988" y="2364663"/>
            <a:ext cx="3390900" cy="2400300"/>
          </a:xfrm>
          <a:prstGeom prst="rect">
            <a:avLst/>
          </a:prstGeom>
        </p:spPr>
      </p:pic>
      <p:pic>
        <p:nvPicPr>
          <p:cNvPr id="5" name="Imagen 4" descr="images-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446475"/>
            <a:ext cx="3505200" cy="2324100"/>
          </a:xfrm>
          <a:prstGeom prst="rect">
            <a:avLst/>
          </a:prstGeom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03" y="2804943"/>
            <a:ext cx="3441700" cy="2362200"/>
          </a:xfrm>
          <a:prstGeom prst="rect">
            <a:avLst/>
          </a:prstGeom>
        </p:spPr>
      </p:pic>
      <p:pic>
        <p:nvPicPr>
          <p:cNvPr id="7" name="Imagen 6" descr="images-3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203" y="326313"/>
            <a:ext cx="2146300" cy="3784600"/>
          </a:xfrm>
          <a:prstGeom prst="rect">
            <a:avLst/>
          </a:prstGeom>
        </p:spPr>
      </p:pic>
      <p:pic>
        <p:nvPicPr>
          <p:cNvPr id="8" name="Imagen 7" descr="images-3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2" y="707313"/>
            <a:ext cx="2857500" cy="2857500"/>
          </a:xfrm>
          <a:prstGeom prst="rect">
            <a:avLst/>
          </a:prstGeom>
        </p:spPr>
      </p:pic>
      <p:pic>
        <p:nvPicPr>
          <p:cNvPr id="9" name="Imagen 8" descr="images-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969" y="1522243"/>
            <a:ext cx="2235200" cy="3644900"/>
          </a:xfrm>
          <a:prstGeom prst="rect">
            <a:avLst/>
          </a:prstGeom>
        </p:spPr>
      </p:pic>
      <p:pic>
        <p:nvPicPr>
          <p:cNvPr id="10" name="Imagen 9" descr="images-5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2" y="3104543"/>
            <a:ext cx="3289300" cy="2463800"/>
          </a:xfrm>
          <a:prstGeom prst="rect">
            <a:avLst/>
          </a:prstGeom>
        </p:spPr>
      </p:pic>
      <p:pic>
        <p:nvPicPr>
          <p:cNvPr id="14" name="Imagen 13" descr="images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062" y="3422650"/>
            <a:ext cx="2755900" cy="2946400"/>
          </a:xfrm>
          <a:prstGeom prst="rect">
            <a:avLst/>
          </a:prstGeom>
        </p:spPr>
      </p:pic>
      <p:pic>
        <p:nvPicPr>
          <p:cNvPr id="11" name="Imagen 10" descr="images-1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3422650"/>
            <a:ext cx="3454400" cy="2349500"/>
          </a:xfrm>
          <a:prstGeom prst="rect">
            <a:avLst/>
          </a:prstGeom>
        </p:spPr>
      </p:pic>
      <p:pic>
        <p:nvPicPr>
          <p:cNvPr id="12" name="Imagen 11" descr="images-3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713" y="505948"/>
            <a:ext cx="4303451" cy="55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0" y="321983"/>
            <a:ext cx="1626781" cy="2171836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369733" y="413762"/>
            <a:ext cx="3097694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040499" y="321983"/>
            <a:ext cx="1715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ANEMIC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40499" y="1091424"/>
            <a:ext cx="2263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A living </a:t>
            </a:r>
            <a:r>
              <a:rPr lang="es-ES" sz="3200" dirty="0" err="1" smtClean="0">
                <a:latin typeface="Mistral"/>
                <a:cs typeface="Mistral"/>
              </a:rPr>
              <a:t>dead</a:t>
            </a:r>
            <a:endParaRPr lang="es-ES" sz="3200" dirty="0" smtClean="0">
              <a:latin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Pale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Needs</a:t>
            </a:r>
            <a:r>
              <a:rPr lang="es-ES" sz="3200" dirty="0" smtClean="0">
                <a:latin typeface="Mistral"/>
                <a:cs typeface="Mistral"/>
              </a:rPr>
              <a:t> </a:t>
            </a:r>
            <a:r>
              <a:rPr lang="es-ES" sz="3200" dirty="0" err="1" smtClean="0">
                <a:latin typeface="Mistral"/>
                <a:cs typeface="Mistral"/>
              </a:rPr>
              <a:t>blood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1487101">
            <a:off x="2342764" y="1855312"/>
            <a:ext cx="3566606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40499" y="2810837"/>
            <a:ext cx="171573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ANEMIC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40499" y="3615917"/>
            <a:ext cx="236314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Passionate</a:t>
            </a:r>
            <a:endParaRPr lang="es-ES" sz="3200" dirty="0" smtClean="0">
              <a:latin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Erotic</a:t>
            </a:r>
            <a:endParaRPr lang="es-ES" sz="3200" dirty="0" smtClean="0">
              <a:latin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>
                <a:latin typeface="Mistral"/>
                <a:cs typeface="Mistral"/>
              </a:rPr>
              <a:t>C</a:t>
            </a:r>
            <a:r>
              <a:rPr lang="es-ES" sz="3200" dirty="0" smtClean="0">
                <a:latin typeface="Mistral"/>
                <a:cs typeface="Mistral"/>
              </a:rPr>
              <a:t>arnal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Blood-sucking</a:t>
            </a:r>
            <a:endParaRPr lang="es-ES" sz="3200" dirty="0" smtClean="0">
              <a:latin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Fortress</a:t>
            </a:r>
            <a:endParaRPr lang="es-ES" sz="3200" dirty="0" smtClean="0">
              <a:latin typeface="Mistral"/>
              <a:cs typeface="Mistral"/>
            </a:endParaRP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Deathless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51227" y="367292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represents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476967">
            <a:off x="3260331" y="1761981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represents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3" name="Flecha derecha 12"/>
          <p:cNvSpPr/>
          <p:nvPr/>
        </p:nvSpPr>
        <p:spPr>
          <a:xfrm rot="5400000">
            <a:off x="235034" y="2797965"/>
            <a:ext cx="980886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3299045" y="3615917"/>
            <a:ext cx="274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IDEAL DESIRED</a:t>
            </a:r>
          </a:p>
          <a:p>
            <a:r>
              <a:rPr lang="es-ES" sz="4000" dirty="0" smtClean="0">
                <a:latin typeface="Mistral"/>
                <a:cs typeface="Mistral"/>
              </a:rPr>
              <a:t>OBJECT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7" name="Flecha derecha 16"/>
          <p:cNvSpPr/>
          <p:nvPr/>
        </p:nvSpPr>
        <p:spPr>
          <a:xfrm rot="2702486">
            <a:off x="1887652" y="2771922"/>
            <a:ext cx="1752797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izquierda 17"/>
          <p:cNvSpPr/>
          <p:nvPr/>
        </p:nvSpPr>
        <p:spPr>
          <a:xfrm>
            <a:off x="5204120" y="4246997"/>
            <a:ext cx="743446" cy="853528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 rot="2723714">
            <a:off x="2013417" y="2692171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Mistral"/>
                <a:cs typeface="Mistral"/>
              </a:rPr>
              <a:t>represents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19850" y="3702781"/>
            <a:ext cx="179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FEARED</a:t>
            </a:r>
          </a:p>
          <a:p>
            <a:r>
              <a:rPr lang="es-ES" sz="4000" dirty="0" smtClean="0">
                <a:latin typeface="Mistral"/>
                <a:cs typeface="Mistral"/>
              </a:rPr>
              <a:t>OBJECT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21" name="Flecha izquierda 20"/>
          <p:cNvSpPr/>
          <p:nvPr/>
        </p:nvSpPr>
        <p:spPr>
          <a:xfrm>
            <a:off x="2039559" y="4280829"/>
            <a:ext cx="743446" cy="853528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68" y="5026220"/>
            <a:ext cx="1566523" cy="1723549"/>
          </a:xfrm>
          <a:prstGeom prst="rect">
            <a:avLst/>
          </a:prstGeom>
        </p:spPr>
      </p:pic>
      <p:pic>
        <p:nvPicPr>
          <p:cNvPr id="26" name="Imagen 25" descr="images-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045" y="4883665"/>
            <a:ext cx="1912578" cy="179910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 rot="5400000">
            <a:off x="454242" y="2783673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Rep.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49923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 animBg="1"/>
      <p:bldP spid="15" grpId="0"/>
      <p:bldP spid="17" grpId="0" animBg="1"/>
      <p:bldP spid="18" grpId="0" animBg="1"/>
      <p:bldP spid="19" grpId="0"/>
      <p:bldP spid="20" grpId="0"/>
      <p:bldP spid="21" grpId="0" animBg="1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4008" y="55560"/>
            <a:ext cx="1874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FF0000"/>
                </a:solidFill>
                <a:latin typeface="Mistral"/>
                <a:cs typeface="Mistral"/>
              </a:rPr>
              <a:t>VAMPIRE</a:t>
            </a:r>
            <a:endParaRPr lang="es-ES" sz="4400" cap="all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pic>
        <p:nvPicPr>
          <p:cNvPr id="3" name="Imagen 2" descr="images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919" y="391353"/>
            <a:ext cx="2590800" cy="31369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3913" y="1769851"/>
            <a:ext cx="5049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2800" dirty="0" err="1" smtClean="0"/>
              <a:t>Bloodsucking</a:t>
            </a:r>
            <a:r>
              <a:rPr lang="es-ES" sz="2800" dirty="0" smtClean="0"/>
              <a:t> parasite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2800" dirty="0" err="1" smtClean="0"/>
              <a:t>Bat</a:t>
            </a:r>
            <a:endParaRPr lang="es-ES" sz="2800" dirty="0" smtClean="0"/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PORPHYRIAS</a:t>
            </a:r>
            <a:endParaRPr lang="es-ES" sz="4000" dirty="0">
              <a:latin typeface="Mistral"/>
              <a:cs typeface="Mistr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9" b="93284" l="2188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371" y="3339511"/>
            <a:ext cx="2340062" cy="9799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2654" y="971609"/>
            <a:ext cx="3538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¿</a:t>
            </a:r>
            <a:r>
              <a:rPr lang="es-ES" sz="4400" dirty="0" err="1" smtClean="0">
                <a:solidFill>
                  <a:srgbClr val="FF0000"/>
                </a:solidFill>
                <a:latin typeface="Mistral"/>
                <a:cs typeface="Mistral"/>
              </a:rPr>
              <a:t>Myth</a:t>
            </a:r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 </a:t>
            </a:r>
            <a:r>
              <a:rPr lang="es-ES" sz="4400" dirty="0" err="1" smtClean="0">
                <a:solidFill>
                  <a:srgbClr val="FF0000"/>
                </a:solidFill>
                <a:latin typeface="Mistral"/>
                <a:cs typeface="Mistral"/>
              </a:rPr>
              <a:t>or</a:t>
            </a:r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 </a:t>
            </a:r>
            <a:r>
              <a:rPr lang="es-ES" sz="4400" dirty="0" err="1" smtClean="0">
                <a:solidFill>
                  <a:srgbClr val="FF0000"/>
                </a:solidFill>
                <a:latin typeface="Mistral"/>
                <a:cs typeface="Mistral"/>
              </a:rPr>
              <a:t>Reality</a:t>
            </a:r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?</a:t>
            </a:r>
            <a:endParaRPr lang="es-ES" sz="44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3309" y="4497007"/>
            <a:ext cx="4104437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smtClean="0">
                <a:latin typeface="Mistral"/>
                <a:cs typeface="Mistral"/>
              </a:rPr>
              <a:t>HEMO </a:t>
            </a:r>
            <a:r>
              <a:rPr lang="es-ES" sz="4000" dirty="0" err="1" smtClean="0">
                <a:latin typeface="Mistral"/>
                <a:cs typeface="Mistral"/>
              </a:rPr>
              <a:t>pathology</a:t>
            </a:r>
            <a:endParaRPr lang="es-ES" sz="4000" dirty="0" smtClean="0">
              <a:latin typeface="Mistral"/>
              <a:cs typeface="Mistral"/>
            </a:endParaRP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 smtClean="0">
                <a:latin typeface="Mistral"/>
                <a:cs typeface="Mistral"/>
              </a:rPr>
              <a:t>Hemolytic</a:t>
            </a:r>
            <a:r>
              <a:rPr lang="es-ES" sz="4000" dirty="0" smtClean="0">
                <a:latin typeface="Mistral"/>
                <a:cs typeface="Mistral"/>
              </a:rPr>
              <a:t> Anemia</a:t>
            </a: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 smtClean="0">
                <a:latin typeface="Mistral"/>
                <a:cs typeface="Mistral"/>
              </a:rPr>
              <a:t>Photosensitivity</a:t>
            </a:r>
            <a:endParaRPr lang="es-ES" sz="4000" dirty="0" smtClean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97021" y="4497007"/>
            <a:ext cx="41344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Mouth</a:t>
            </a: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 open</a:t>
            </a:r>
          </a:p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Receding</a:t>
            </a: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gums</a:t>
            </a:r>
            <a:endParaRPr lang="es-ES" sz="4000" dirty="0">
              <a:solidFill>
                <a:prstClr val="black"/>
              </a:solidFill>
              <a:latin typeface="Mistral"/>
              <a:cs typeface="Mistral"/>
            </a:endParaRPr>
          </a:p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Treatm</a:t>
            </a: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. red </a:t>
            </a: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blood</a:t>
            </a: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 </a:t>
            </a: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cells</a:t>
            </a:r>
            <a:endParaRPr lang="es-ES" sz="4000" dirty="0">
              <a:solidFill>
                <a:prstClr val="black"/>
              </a:solidFill>
              <a:latin typeface="Mistral"/>
              <a:cs typeface="Mistral"/>
            </a:endParaRPr>
          </a:p>
          <a:p>
            <a:endParaRPr lang="es-ES" dirty="0"/>
          </a:p>
        </p:txBody>
      </p:sp>
      <p:sp>
        <p:nvSpPr>
          <p:cNvPr id="8" name="Flecha abajo 7"/>
          <p:cNvSpPr/>
          <p:nvPr/>
        </p:nvSpPr>
        <p:spPr>
          <a:xfrm>
            <a:off x="944794" y="3515438"/>
            <a:ext cx="960285" cy="591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93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419" y="2586477"/>
            <a:ext cx="1254932" cy="1254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2193376">
            <a:off x="7576195" y="366468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 </a:t>
            </a:r>
            <a:r>
              <a:rPr lang="es-ES" sz="4400" dirty="0" err="1" smtClean="0">
                <a:latin typeface="Mistral"/>
                <a:cs typeface="Mistral"/>
              </a:rPr>
              <a:t>brief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883" y="1165544"/>
            <a:ext cx="51266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4000" dirty="0" smtClean="0">
                <a:latin typeface="Mistral"/>
                <a:cs typeface="Mistral"/>
              </a:rPr>
              <a:t>Fearing the frustration and pain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4000" dirty="0" smtClean="0">
                <a:latin typeface="Mistral"/>
                <a:cs typeface="Mistral"/>
              </a:rPr>
              <a:t>Fearing the intensity of passions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4000" dirty="0" smtClean="0">
                <a:latin typeface="Mistral"/>
                <a:cs typeface="Mistral"/>
              </a:rPr>
              <a:t>Fearing arousal, imagining that it’s too red, carnal and fiery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5653294" y="1663243"/>
            <a:ext cx="2245827" cy="1019380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errar corchete 4"/>
          <p:cNvSpPr/>
          <p:nvPr/>
        </p:nvSpPr>
        <p:spPr>
          <a:xfrm>
            <a:off x="5080215" y="1332102"/>
            <a:ext cx="464654" cy="4234647"/>
          </a:xfrm>
          <a:prstGeom prst="rightBracket">
            <a:avLst/>
          </a:prstGeom>
          <a:ln w="7620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47972" y="2881055"/>
            <a:ext cx="216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latin typeface="Mistral"/>
                <a:cs typeface="Mistral"/>
              </a:rPr>
              <a:t>Affective</a:t>
            </a:r>
            <a:r>
              <a:rPr lang="es-ES" sz="4000" dirty="0" smtClean="0">
                <a:latin typeface="Mistral"/>
                <a:cs typeface="Mistral"/>
              </a:rPr>
              <a:t> </a:t>
            </a:r>
            <a:r>
              <a:rPr lang="es-ES" sz="4000" dirty="0" err="1" smtClean="0">
                <a:latin typeface="Mistral"/>
                <a:cs typeface="Mistral"/>
              </a:rPr>
              <a:t>life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7078228" y="3841409"/>
            <a:ext cx="1177123" cy="604093"/>
          </a:xfrm>
          <a:prstGeom prst="down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221786" y="4801762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INDOLENCE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9447973">
            <a:off x="7017936" y="300947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DO NOT FEEL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02876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 izquierda 14"/>
          <p:cNvSpPr/>
          <p:nvPr/>
        </p:nvSpPr>
        <p:spPr>
          <a:xfrm>
            <a:off x="2880855" y="4037257"/>
            <a:ext cx="1876737" cy="4846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757592" y="1378284"/>
            <a:ext cx="4686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istral"/>
                <a:cs typeface="Mistral"/>
              </a:rPr>
              <a:t>It becomes numbed, painless, </a:t>
            </a:r>
            <a:r>
              <a:rPr lang="en-US" sz="4000" dirty="0" err="1" smtClean="0">
                <a:latin typeface="Mistral"/>
                <a:cs typeface="Mistral"/>
              </a:rPr>
              <a:t>colourless</a:t>
            </a:r>
            <a:r>
              <a:rPr lang="es-ES" sz="4000" dirty="0" smtClean="0">
                <a:latin typeface="Mistral"/>
                <a:cs typeface="Mistral"/>
              </a:rPr>
              <a:t>…</a:t>
            </a:r>
          </a:p>
          <a:p>
            <a:r>
              <a:rPr lang="en-US" sz="4000" dirty="0" smtClean="0">
                <a:latin typeface="Mistral"/>
                <a:cs typeface="Mistral"/>
              </a:rPr>
              <a:t>It has lost all motivation; all interest</a:t>
            </a:r>
          </a:p>
          <a:p>
            <a:r>
              <a:rPr lang="es-ES" sz="4000" dirty="0" err="1" smtClean="0">
                <a:solidFill>
                  <a:srgbClr val="FF0000"/>
                </a:solidFill>
                <a:latin typeface="Mistral"/>
                <a:cs typeface="Mistral"/>
              </a:rPr>
              <a:t>It</a:t>
            </a:r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FF0000"/>
                </a:solidFill>
                <a:latin typeface="Mistral"/>
                <a:cs typeface="Mistral"/>
              </a:rPr>
              <a:t>lacks</a:t>
            </a:r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FF0000"/>
                </a:solidFill>
                <a:latin typeface="Mistral"/>
                <a:cs typeface="Mistral"/>
              </a:rPr>
              <a:t>passion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883" y="176731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INDOLENCE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2673171" y="529422"/>
            <a:ext cx="4451521" cy="729062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73609" y="3060736"/>
            <a:ext cx="246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istral"/>
                <a:cs typeface="Mistral"/>
              </a:rPr>
              <a:t>The repressed desires return, but deprived of their intensity, red, and carnal</a:t>
            </a:r>
            <a:r>
              <a:rPr lang="es-ES" sz="3600" dirty="0" smtClean="0">
                <a:latin typeface="Mistral"/>
                <a:cs typeface="Mistral"/>
              </a:rPr>
              <a:t>. 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8" name="Flecha arriba 7"/>
          <p:cNvSpPr/>
          <p:nvPr/>
        </p:nvSpPr>
        <p:spPr>
          <a:xfrm>
            <a:off x="789912" y="2602510"/>
            <a:ext cx="1351986" cy="427246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12180" y="1781296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all" dirty="0" smtClean="0">
                <a:solidFill>
                  <a:srgbClr val="000090"/>
                </a:solidFill>
                <a:latin typeface="Mistral"/>
                <a:cs typeface="Mistral"/>
              </a:rPr>
              <a:t>ROMANTIC IDEAL</a:t>
            </a:r>
            <a:endParaRPr lang="es-ES" sz="36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Flecha doblada hacia arriba 9"/>
          <p:cNvSpPr/>
          <p:nvPr/>
        </p:nvSpPr>
        <p:spPr>
          <a:xfrm rot="10800000" flipH="1">
            <a:off x="3144154" y="2044621"/>
            <a:ext cx="912058" cy="2762197"/>
          </a:xfrm>
          <a:prstGeom prst="bent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043549" y="4698391"/>
            <a:ext cx="4477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90"/>
                </a:solidFill>
                <a:latin typeface="Mistral"/>
                <a:cs typeface="Mistral"/>
              </a:rPr>
              <a:t>It seems a pale reflection of the one he would like to live</a:t>
            </a:r>
            <a:endParaRPr lang="es-ES" sz="40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2" name="Pentágono regular 11"/>
          <p:cNvSpPr/>
          <p:nvPr/>
        </p:nvSpPr>
        <p:spPr>
          <a:xfrm rot="10800000">
            <a:off x="7285881" y="285161"/>
            <a:ext cx="1418208" cy="1259685"/>
          </a:xfrm>
          <a:prstGeom prst="pentagon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7479491" y="446612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s-ES" sz="4000" dirty="0" smtClean="0">
                <a:latin typeface="Mistral"/>
                <a:cs typeface="Mistral"/>
              </a:rPr>
              <a:t>LIFE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 rot="19270024">
            <a:off x="3264008" y="311995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Mistral"/>
                <a:cs typeface="Mistral"/>
              </a:rPr>
              <a:t>Apathy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 rot="19270024">
            <a:off x="4272108" y="335275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Mistral"/>
                <a:cs typeface="Mistral"/>
              </a:rPr>
              <a:t>Indifference</a:t>
            </a:r>
            <a:endParaRPr lang="es-ES" sz="2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5968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5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6492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Mistral"/>
                <a:cs typeface="Mistral"/>
              </a:rPr>
              <a:t>Repression</a:t>
            </a:r>
            <a:r>
              <a:rPr lang="es-ES" sz="4800" dirty="0" smtClean="0">
                <a:latin typeface="Mistral"/>
                <a:cs typeface="Mistral"/>
              </a:rPr>
              <a:t> of </a:t>
            </a:r>
            <a:r>
              <a:rPr lang="es-ES" sz="4800" dirty="0" err="1" smtClean="0">
                <a:latin typeface="Mistral"/>
                <a:cs typeface="Mistral"/>
              </a:rPr>
              <a:t>affect</a:t>
            </a:r>
            <a:r>
              <a:rPr lang="es-ES" sz="4800" dirty="0" smtClean="0">
                <a:latin typeface="Mistral"/>
                <a:cs typeface="Mistral"/>
              </a:rPr>
              <a:t> INDOLENCE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57324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17937" y="1505424"/>
            <a:ext cx="4169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The innervation key is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 unstructured</a:t>
            </a:r>
            <a:endParaRPr lang="es-ES" sz="3200" dirty="0"/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94084349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 rot="20311200">
            <a:off x="4429697" y="3341275"/>
            <a:ext cx="2075436" cy="7944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20311200">
            <a:off x="4844227" y="3378419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 smtClean="0">
                <a:solidFill>
                  <a:schemeClr val="bg1"/>
                </a:solidFill>
                <a:latin typeface="Mistral"/>
                <a:cs typeface="Mistral"/>
              </a:rPr>
              <a:t>discharge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0039" y="2002376"/>
            <a:ext cx="24059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s-ES" sz="3600" dirty="0" smtClean="0">
                <a:solidFill>
                  <a:srgbClr val="000000"/>
                </a:solidFill>
                <a:sym typeface="Wingdings"/>
              </a:rPr>
              <a:t>↓O</a:t>
            </a: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2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err="1" smtClean="0">
                <a:solidFill>
                  <a:srgbClr val="000000"/>
                </a:solidFill>
                <a:sym typeface="Wingdings"/>
              </a:rPr>
              <a:t>Asthenia</a:t>
            </a:r>
            <a:endParaRPr lang="es-ES" sz="3600" baseline="-17000" dirty="0" smtClean="0">
              <a:solidFill>
                <a:srgbClr val="000000"/>
              </a:solidFill>
              <a:sym typeface="Wingdings"/>
            </a:endParaRP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err="1" smtClean="0">
                <a:solidFill>
                  <a:srgbClr val="000000"/>
                </a:solidFill>
                <a:sym typeface="Wingdings"/>
              </a:rPr>
              <a:t>Pallor</a:t>
            </a:r>
            <a:endParaRPr lang="es-ES" sz="3600" baseline="-17000" dirty="0" smtClean="0">
              <a:solidFill>
                <a:srgbClr val="000000"/>
              </a:solidFill>
              <a:sym typeface="Wingdings"/>
            </a:endParaRP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err="1" smtClean="0">
                <a:solidFill>
                  <a:srgbClr val="000000"/>
                </a:solidFill>
                <a:sym typeface="Wingdings"/>
              </a:rPr>
              <a:t>Dyspnea</a:t>
            </a:r>
            <a:endParaRPr lang="es-ES" sz="3600" baseline="-17000" dirty="0" smtClean="0">
              <a:solidFill>
                <a:srgbClr val="000000"/>
              </a:solidFill>
              <a:sym typeface="Wingdings"/>
            </a:endParaRP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err="1" smtClean="0">
                <a:solidFill>
                  <a:srgbClr val="000000"/>
                </a:solidFill>
                <a:sym typeface="Wingdings"/>
              </a:rPr>
              <a:t>Tachycardia</a:t>
            </a:r>
            <a:endParaRPr lang="es-ES" sz="3600" baseline="-17000" dirty="0">
              <a:solidFill>
                <a:srgbClr val="000000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 rot="1483144">
            <a:off x="6708969" y="4213752"/>
            <a:ext cx="1043210" cy="907605"/>
          </a:xfrm>
          <a:prstGeom prst="down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811815" y="5297894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latin typeface="Mistral"/>
                <a:cs typeface="Mistral"/>
              </a:rPr>
              <a:t>Anemia</a:t>
            </a:r>
            <a:endParaRPr lang="es-ES" sz="4400" cap="all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70283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23" grpId="0">
        <p:bldAsOne/>
      </p:bldGraphic>
      <p:bldP spid="9" grpId="0" animBg="1"/>
      <p:bldP spid="13" grpId="0"/>
      <p:bldP spid="2" grpId="0" animBg="1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ultiplicación 14"/>
          <p:cNvSpPr/>
          <p:nvPr/>
        </p:nvSpPr>
        <p:spPr>
          <a:xfrm>
            <a:off x="1122624" y="17409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67568" y="1754061"/>
            <a:ext cx="2975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Discouragement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3642576" y="2024582"/>
            <a:ext cx="2262716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084478" y="215271"/>
            <a:ext cx="1729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Asthenia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6" name="Multiplicación 15"/>
          <p:cNvSpPr/>
          <p:nvPr/>
        </p:nvSpPr>
        <p:spPr>
          <a:xfrm>
            <a:off x="1128199" y="99805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16690" y="965085"/>
            <a:ext cx="2983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Lack</a:t>
            </a:r>
            <a:r>
              <a:rPr lang="es-ES" sz="4400" dirty="0" smtClean="0">
                <a:latin typeface="Mistral"/>
                <a:cs typeface="Mistral"/>
              </a:rPr>
              <a:t> of </a:t>
            </a:r>
            <a:r>
              <a:rPr lang="es-ES" sz="4400" dirty="0" err="1" smtClean="0">
                <a:latin typeface="Mistral"/>
                <a:cs typeface="Mistral"/>
              </a:rPr>
              <a:t>vitality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091637" y="1234404"/>
            <a:ext cx="1816136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84478" y="974996"/>
            <a:ext cx="1340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Pallor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Multiplicación 16"/>
          <p:cNvSpPr/>
          <p:nvPr/>
        </p:nvSpPr>
        <p:spPr>
          <a:xfrm>
            <a:off x="1128199" y="22662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67568" y="226624"/>
            <a:ext cx="1842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Dejection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966392" y="480453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084478" y="1768907"/>
            <a:ext cx="1685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Dyspnea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5" name="Multiplicación 24"/>
          <p:cNvSpPr/>
          <p:nvPr/>
        </p:nvSpPr>
        <p:spPr>
          <a:xfrm>
            <a:off x="1114467" y="249857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35171" y="2529552"/>
            <a:ext cx="1585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Arousal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2933995" y="2783381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6081998" y="2540907"/>
            <a:ext cx="2335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Tachycardia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4" name="Multiplicación 13"/>
          <p:cNvSpPr/>
          <p:nvPr/>
        </p:nvSpPr>
        <p:spPr>
          <a:xfrm>
            <a:off x="1119726" y="34328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02851" y="3414634"/>
            <a:ext cx="2387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INDOLENCE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088876" y="3615169"/>
            <a:ext cx="281889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86076" y="3414634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3" name="Marco 22"/>
          <p:cNvSpPr/>
          <p:nvPr/>
        </p:nvSpPr>
        <p:spPr>
          <a:xfrm>
            <a:off x="317820" y="123913"/>
            <a:ext cx="4553607" cy="4414524"/>
          </a:xfrm>
          <a:prstGeom prst="frame">
            <a:avLst>
              <a:gd name="adj1" fmla="val 3174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153600" y="4615887"/>
            <a:ext cx="1119659" cy="619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50507" y="5127040"/>
            <a:ext cx="2756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Emotional</a:t>
            </a:r>
            <a:endParaRPr lang="es-ES" sz="4400" dirty="0" smtClean="0">
              <a:latin typeface="Mistral"/>
              <a:cs typeface="Mistral"/>
            </a:endParaRPr>
          </a:p>
          <a:p>
            <a:r>
              <a:rPr lang="es-ES" sz="4400" dirty="0" err="1" smtClean="0">
                <a:latin typeface="Mistral"/>
                <a:cs typeface="Mistral"/>
              </a:rPr>
              <a:t>Conflict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3283553" y="5235470"/>
            <a:ext cx="2478154" cy="1042256"/>
          </a:xfrm>
          <a:prstGeom prst="rightArrow">
            <a:avLst>
              <a:gd name="adj1" fmla="val 56392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3469425" y="5421343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Emerges as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84478" y="5127040"/>
            <a:ext cx="2571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latin typeface="Mistral"/>
                <a:cs typeface="Mistral"/>
              </a:rPr>
              <a:t>Hematologic</a:t>
            </a:r>
            <a:endParaRPr lang="es-ES" sz="4400" dirty="0" smtClean="0">
              <a:latin typeface="Mistral"/>
              <a:cs typeface="Mistral"/>
            </a:endParaRPr>
          </a:p>
          <a:p>
            <a:r>
              <a:rPr lang="es-ES" sz="4400" dirty="0" err="1" smtClean="0">
                <a:latin typeface="Mistral"/>
                <a:cs typeface="Mistral"/>
              </a:rPr>
              <a:t>Disease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31742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1" grpId="0" animBg="1"/>
      <p:bldP spid="6" grpId="0"/>
      <p:bldP spid="16" grpId="0" animBg="1"/>
      <p:bldP spid="7" grpId="0"/>
      <p:bldP spid="13" grpId="0" animBg="1"/>
      <p:bldP spid="8" grpId="0"/>
      <p:bldP spid="17" grpId="0" animBg="1"/>
      <p:bldP spid="5" grpId="0"/>
      <p:bldP spid="12" grpId="0" animBg="1"/>
      <p:bldP spid="10" grpId="0"/>
      <p:bldP spid="25" grpId="0" animBg="1"/>
      <p:bldP spid="24" grpId="0"/>
      <p:bldP spid="26" grpId="0" animBg="1"/>
      <p:bldP spid="27" grpId="0"/>
      <p:bldP spid="14" grpId="0" animBg="1"/>
      <p:bldP spid="2" grpId="0"/>
      <p:bldP spid="4" grpId="0" animBg="1"/>
      <p:bldP spid="3" grpId="0"/>
      <p:bldP spid="23" grpId="0" animBg="1"/>
      <p:bldP spid="18" grpId="0" animBg="1"/>
      <p:bldP spid="19" grpId="0"/>
      <p:bldP spid="21" grpId="0" animBg="1"/>
      <p:bldP spid="22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885" y="650559"/>
            <a:ext cx="8781957" cy="60562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Hepatic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disorder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smtClean="0">
                <a:latin typeface="+mj-lt"/>
              </a:rPr>
              <a:t>renal and </a:t>
            </a:r>
            <a:r>
              <a:rPr lang="es-ES" sz="2000" cap="all" dirty="0" err="1" smtClean="0">
                <a:latin typeface="+mj-lt"/>
              </a:rPr>
              <a:t>urinary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disorders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smtClean="0">
                <a:latin typeface="+mj-lt"/>
              </a:rPr>
              <a:t>Renal </a:t>
            </a:r>
            <a:r>
              <a:rPr lang="es-ES" sz="2000" cap="all" dirty="0" err="1" smtClean="0">
                <a:latin typeface="+mj-lt"/>
              </a:rPr>
              <a:t>LitHiasis</a:t>
            </a:r>
            <a:r>
              <a:rPr lang="es-ES" sz="2000" cap="all" dirty="0" smtClean="0">
                <a:latin typeface="+mj-lt"/>
              </a:rPr>
              <a:t> 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prostatic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hYperplasia</a:t>
            </a:r>
            <a:r>
              <a:rPr lang="es-ES" sz="2000" cap="all" dirty="0" smtClean="0">
                <a:latin typeface="+mj-lt"/>
              </a:rPr>
              <a:t> 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Diabetes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IsCHemic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cardiopathy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Essencial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hipertension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Respiratory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disorders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Bronchial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asthma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Psoriasis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AutoiMmunitary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diseases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Systemic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erythematosus</a:t>
            </a:r>
            <a:r>
              <a:rPr lang="es-ES" sz="2000" cap="all" dirty="0" smtClean="0">
                <a:latin typeface="+mj-lt"/>
              </a:rPr>
              <a:t> Lupus </a:t>
            </a: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MYcosis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smtClean="0">
                <a:latin typeface="+mj-lt"/>
              </a:rPr>
              <a:t>FLU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Lower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limb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varicose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veins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Hemorrhoids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Bony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disorders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Cancer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Melanoma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Acute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lymphoblastic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Leukemia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Multiple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sclerosis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Parkinson’s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disease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Obesity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aids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Thyroid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diseases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smtClean="0">
                <a:latin typeface="+mj-lt"/>
              </a:rPr>
              <a:t>Ocular herpes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blisters</a:t>
            </a:r>
            <a:r>
              <a:rPr lang="es-ES" sz="2000" cap="all" dirty="0" smtClean="0">
                <a:latin typeface="+mj-lt"/>
              </a:rPr>
              <a:t>, </a:t>
            </a:r>
            <a:r>
              <a:rPr lang="es-ES" sz="2000" cap="all" dirty="0" err="1" smtClean="0">
                <a:latin typeface="+mj-lt"/>
              </a:rPr>
              <a:t>vesicles</a:t>
            </a:r>
            <a:r>
              <a:rPr lang="es-ES" sz="2000" cap="all" dirty="0" smtClean="0">
                <a:latin typeface="+mj-lt"/>
              </a:rPr>
              <a:t> and </a:t>
            </a:r>
            <a:r>
              <a:rPr lang="es-ES" sz="2000" cap="all" dirty="0" err="1" smtClean="0">
                <a:latin typeface="+mj-lt"/>
              </a:rPr>
              <a:t>cysts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headaches</a:t>
            </a:r>
            <a:r>
              <a:rPr lang="es-ES" sz="2000" cap="all" dirty="0" smtClean="0">
                <a:latin typeface="+mj-lt"/>
              </a:rPr>
              <a:t> and </a:t>
            </a:r>
            <a:r>
              <a:rPr lang="es-ES" sz="2000" cap="all" dirty="0" err="1" smtClean="0">
                <a:latin typeface="+mj-lt"/>
              </a:rPr>
              <a:t>strokes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sclerosis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Tooth</a:t>
            </a:r>
            <a:r>
              <a:rPr lang="es-ES" sz="2000" cap="all" dirty="0" smtClean="0">
                <a:latin typeface="+mj-lt"/>
              </a:rPr>
              <a:t> </a:t>
            </a:r>
            <a:r>
              <a:rPr lang="es-ES" sz="2000" cap="all" dirty="0" err="1" smtClean="0">
                <a:latin typeface="+mj-lt"/>
              </a:rPr>
              <a:t>disorders</a:t>
            </a:r>
            <a:endParaRPr lang="es-ES" sz="2000" cap="all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Sorrow</a:t>
            </a:r>
            <a:r>
              <a:rPr lang="es-ES" sz="2000" cap="all" dirty="0" smtClean="0">
                <a:latin typeface="+mj-lt"/>
              </a:rPr>
              <a:t> and </a:t>
            </a:r>
            <a:r>
              <a:rPr lang="es-ES" sz="2000" cap="all" dirty="0" err="1" smtClean="0">
                <a:latin typeface="+mj-lt"/>
              </a:rPr>
              <a:t>crying</a:t>
            </a:r>
            <a:endParaRPr lang="es-ES" sz="2000" cap="all" dirty="0" smtClean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 err="1" smtClean="0">
                <a:latin typeface="+mj-lt"/>
              </a:rPr>
              <a:t>anaemia</a:t>
            </a:r>
            <a:endParaRPr lang="es-ES_tradnl" sz="2000" cap="all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24719" y="2462839"/>
            <a:ext cx="43011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90"/>
                </a:solidFill>
                <a:latin typeface="Mistral"/>
                <a:cs typeface="Mistral"/>
              </a:rPr>
              <a:t>More </a:t>
            </a:r>
            <a:r>
              <a:rPr lang="es-ES" sz="4400" dirty="0" err="1" smtClean="0">
                <a:solidFill>
                  <a:srgbClr val="000090"/>
                </a:solidFill>
                <a:latin typeface="Mistral"/>
                <a:cs typeface="Mistral"/>
              </a:rPr>
              <a:t>information</a:t>
            </a:r>
            <a:endParaRPr lang="es-ES" sz="4400" dirty="0" smtClean="0">
              <a:solidFill>
                <a:srgbClr val="000090"/>
              </a:solidFill>
              <a:latin typeface="Mistral"/>
              <a:cs typeface="Mistral"/>
            </a:endParaRPr>
          </a:p>
          <a:p>
            <a:pPr algn="ctr"/>
            <a:r>
              <a:rPr lang="es-ES" sz="4800" dirty="0" err="1" smtClean="0">
                <a:solidFill>
                  <a:srgbClr val="000090"/>
                </a:solidFill>
                <a:latin typeface="Mistral"/>
                <a:cs typeface="Mistral"/>
              </a:rPr>
              <a:t>www.funchiozza.com</a:t>
            </a:r>
            <a:endParaRPr lang="es-ES" sz="48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37570" y="5782237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 smtClean="0">
                <a:solidFill>
                  <a:srgbClr val="000090"/>
                </a:solidFill>
                <a:latin typeface="Mistral"/>
                <a:cs typeface="Mistral"/>
              </a:rPr>
              <a:t>Thank</a:t>
            </a:r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000090"/>
                </a:solidFill>
                <a:latin typeface="Mistral"/>
                <a:cs typeface="Mistral"/>
              </a:rPr>
              <a:t>you</a:t>
            </a:r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000090"/>
                </a:solidFill>
                <a:latin typeface="Mistral"/>
                <a:cs typeface="Mistral"/>
              </a:rPr>
              <a:t>very</a:t>
            </a:r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 </a:t>
            </a:r>
            <a:r>
              <a:rPr lang="es-ES" sz="4000" dirty="0" err="1" smtClean="0">
                <a:solidFill>
                  <a:srgbClr val="000090"/>
                </a:solidFill>
                <a:latin typeface="Mistral"/>
                <a:cs typeface="Mistral"/>
              </a:rPr>
              <a:t>much</a:t>
            </a:r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.</a:t>
            </a:r>
            <a:endParaRPr lang="es-ES" sz="40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59979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83" y="274638"/>
            <a:ext cx="86128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 different forms of </a:t>
            </a:r>
            <a:r>
              <a:rPr lang="es-ES" b="1" i="1" dirty="0" err="1" smtClean="0"/>
              <a:t>Existence</a:t>
            </a:r>
            <a:endParaRPr lang="es-E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2056044"/>
            <a:ext cx="7512994" cy="83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dirty="0" err="1" smtClean="0">
                <a:latin typeface="Mistral"/>
                <a:cs typeface="Mistral"/>
              </a:rPr>
              <a:t>That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which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really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exists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3908" y="2891097"/>
            <a:ext cx="7894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That which in reality does not exist</a:t>
            </a:r>
            <a:r>
              <a:rPr lang="es-ES" sz="4400" dirty="0" smtClean="0">
                <a:latin typeface="Mistral"/>
                <a:cs typeface="Mistral"/>
              </a:rPr>
              <a:t>…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80929" y="3921019"/>
            <a:ext cx="35144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… </a:t>
            </a:r>
            <a:r>
              <a:rPr lang="en-US" sz="4400" dirty="0" smtClean="0">
                <a:latin typeface="Mistral"/>
                <a:cs typeface="Mistral"/>
              </a:rPr>
              <a:t>but exists in the imagination of philosophers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25962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8578" l="9778" r="89778">
                        <a14:foregroundMark x1="52000" y1="48815" x2="52000" y2="48815"/>
                        <a14:foregroundMark x1="59111" y1="74408" x2="59111" y2="74408"/>
                        <a14:foregroundMark x1="31556" y1="66351" x2="31556" y2="66351"/>
                        <a14:foregroundMark x1="53778" y1="47393" x2="53778" y2="47393"/>
                        <a14:backgroundMark x1="32889" y1="53081" x2="32889" y2="53081"/>
                        <a14:backgroundMark x1="30667" y1="46445" x2="30667" y2="46445"/>
                        <a14:backgroundMark x1="29333" y1="41706" x2="29333" y2="41706"/>
                        <a14:backgroundMark x1="26667" y1="51659" x2="26667" y2="51659"/>
                        <a14:backgroundMark x1="21778" y1="56398" x2="21778" y2="56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50" y="891916"/>
            <a:ext cx="2717800" cy="2536825"/>
          </a:xfrm>
        </p:spPr>
      </p:pic>
      <p:sp>
        <p:nvSpPr>
          <p:cNvPr id="8" name="CuadroTexto 7"/>
          <p:cNvSpPr txBox="1"/>
          <p:nvPr/>
        </p:nvSpPr>
        <p:spPr>
          <a:xfrm>
            <a:off x="3549329" y="2281985"/>
            <a:ext cx="4877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This way of ordering existence in two different types is known as</a:t>
            </a:r>
            <a:r>
              <a:rPr lang="es-ES" sz="4400" dirty="0" smtClean="0">
                <a:latin typeface="Mistral"/>
                <a:cs typeface="Mistral"/>
              </a:rPr>
              <a:t>: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328" y="155566"/>
            <a:ext cx="5256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istral"/>
                <a:cs typeface="Mistral"/>
              </a:rPr>
              <a:t>Philosophy is in charge of addressing this type of thought.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79412" y="4630040"/>
            <a:ext cx="485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CARTESIAN DUALISM</a:t>
            </a:r>
            <a:endParaRPr lang="es-ES_tradnl" sz="5400" cap="none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70412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07795" y="511155"/>
            <a:ext cx="3338998" cy="113706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MATTER</a:t>
            </a:r>
          </a:p>
          <a:p>
            <a:pPr algn="ctr"/>
            <a:r>
              <a:rPr lang="es-ES" i="1" dirty="0" smtClean="0"/>
              <a:t>(res extensa)</a:t>
            </a:r>
            <a:endParaRPr lang="es-ES" i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285619" y="511155"/>
            <a:ext cx="2760586" cy="113706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IDEA</a:t>
            </a:r>
          </a:p>
          <a:p>
            <a:pPr algn="ctr"/>
            <a:r>
              <a:rPr lang="es-ES" i="1" dirty="0" smtClean="0"/>
              <a:t>(res </a:t>
            </a:r>
            <a:r>
              <a:rPr lang="es-ES" i="1" dirty="0" err="1" smtClean="0"/>
              <a:t>cogitans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5579891" y="2517708"/>
            <a:ext cx="2760586" cy="395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err="1" smtClean="0">
                <a:latin typeface="Mistral"/>
                <a:cs typeface="Mistral"/>
              </a:rPr>
              <a:t>Soul</a:t>
            </a:r>
            <a:endParaRPr lang="es-ES" sz="4400" dirty="0" smtClean="0">
              <a:latin typeface="Mistral"/>
              <a:cs typeface="Mistral"/>
            </a:endParaRP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err="1" smtClean="0">
                <a:latin typeface="Mistral"/>
                <a:cs typeface="Mistral"/>
              </a:rPr>
              <a:t>Psychic</a:t>
            </a:r>
            <a:endParaRPr lang="es-ES" sz="4400" dirty="0" smtClean="0">
              <a:latin typeface="Mistral"/>
              <a:cs typeface="Mistral"/>
            </a:endParaRP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In </a:t>
            </a:r>
            <a:r>
              <a:rPr lang="es-ES" sz="4400" dirty="0" err="1" smtClean="0">
                <a:latin typeface="Mistral"/>
                <a:cs typeface="Mistral"/>
              </a:rPr>
              <a:t>the</a:t>
            </a:r>
            <a:r>
              <a:rPr lang="es-ES" sz="4400" dirty="0" smtClean="0">
                <a:latin typeface="Mistral"/>
                <a:cs typeface="Mistral"/>
              </a:rPr>
              <a:t> </a:t>
            </a:r>
            <a:r>
              <a:rPr lang="es-ES" sz="4400" dirty="0" err="1" smtClean="0">
                <a:latin typeface="Mistral"/>
                <a:cs typeface="Mistral"/>
              </a:rPr>
              <a:t>mind</a:t>
            </a:r>
            <a:endParaRPr lang="es-ES" sz="4400" dirty="0" smtClean="0">
              <a:latin typeface="Mistral"/>
              <a:cs typeface="Mistral"/>
            </a:endParaRP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err="1" smtClean="0">
                <a:latin typeface="Mistral"/>
                <a:cs typeface="Mistral"/>
              </a:rPr>
              <a:t>Memory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1071091" y="2461298"/>
            <a:ext cx="3700864" cy="4303762"/>
          </a:xfrm>
        </p:spPr>
        <p:txBody>
          <a:bodyPr numCol="1" spcCol="0">
            <a:noAutofit/>
          </a:bodyPr>
          <a:lstStyle/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err="1" smtClean="0">
                <a:latin typeface="Mistral"/>
                <a:cs typeface="Mistral"/>
              </a:rPr>
              <a:t>Body</a:t>
            </a:r>
            <a:endParaRPr lang="es-ES" sz="3700" dirty="0" smtClean="0">
              <a:latin typeface="Mistral"/>
              <a:cs typeface="Mistral"/>
            </a:endParaRP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err="1" smtClean="0">
                <a:latin typeface="Mistral"/>
                <a:cs typeface="Mistral"/>
              </a:rPr>
              <a:t>Somatic</a:t>
            </a:r>
            <a:endParaRPr lang="es-ES" sz="3700" dirty="0" smtClean="0">
              <a:latin typeface="Mistral"/>
              <a:cs typeface="Mistral"/>
            </a:endParaRP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In </a:t>
            </a:r>
            <a:r>
              <a:rPr lang="es-ES" sz="3700" dirty="0" err="1" smtClean="0">
                <a:latin typeface="Mistral"/>
                <a:cs typeface="Mistral"/>
              </a:rPr>
              <a:t>the</a:t>
            </a:r>
            <a:r>
              <a:rPr lang="es-ES" sz="3700" dirty="0" smtClean="0">
                <a:latin typeface="Mistral"/>
                <a:cs typeface="Mistral"/>
              </a:rPr>
              <a:t> </a:t>
            </a:r>
            <a:r>
              <a:rPr lang="es-ES" sz="3700" dirty="0" err="1" smtClean="0">
                <a:latin typeface="Mistral"/>
                <a:cs typeface="Mistral"/>
              </a:rPr>
              <a:t>world</a:t>
            </a:r>
            <a:endParaRPr lang="es-ES" sz="3700" dirty="0" smtClean="0">
              <a:latin typeface="Mistral"/>
              <a:cs typeface="Mistral"/>
            </a:endParaRP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err="1" smtClean="0">
                <a:latin typeface="Mistral"/>
                <a:cs typeface="Mistral"/>
              </a:rPr>
              <a:t>Perception</a:t>
            </a:r>
            <a:endParaRPr lang="es-ES" sz="3700" dirty="0">
              <a:latin typeface="Mistral"/>
              <a:cs typeface="Mistral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1177990" y="1784554"/>
            <a:ext cx="2398675" cy="5528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>
            <a:off x="5502451" y="1784554"/>
            <a:ext cx="2398675" cy="552823"/>
          </a:xfrm>
          <a:prstGeom prst="downArrow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70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sharepoint/v3/field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18894</TotalTime>
  <Words>2357</Words>
  <Application>Microsoft Macintosh PowerPoint</Application>
  <PresentationFormat>Presentación en pantalla (4:3)</PresentationFormat>
  <Paragraphs>592</Paragraphs>
  <Slides>69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Two different forms of Existence</vt:lpstr>
      <vt:lpstr>Presentación de PowerPoint</vt:lpstr>
      <vt:lpstr>Presentación de PowerPoint</vt:lpstr>
      <vt:lpstr>CARTESIAN DUALISM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DOUBLE ORGANIZATION OF  KNOWLEDGE IN CONSCIOUSNESS</vt:lpstr>
      <vt:lpstr>FROM THIS EPISTEMOLOGICAL APPROACH</vt:lpstr>
      <vt:lpstr>AS UNCONSCIOUS MEANING</vt:lpstr>
      <vt:lpstr>Presentación de PowerPoint</vt:lpstr>
      <vt:lpstr>Presentación de PowerPoint</vt:lpstr>
      <vt:lpstr>The Affect</vt:lpstr>
      <vt:lpstr>Presentación de PowerPoint</vt:lpstr>
      <vt:lpstr>Presentación de PowerPoint</vt:lpstr>
      <vt:lpstr>Neurosis</vt:lpstr>
      <vt:lpstr>Presentación de PowerPoint</vt:lpstr>
      <vt:lpstr>Presentación de PowerPoint</vt:lpstr>
      <vt:lpstr>Presentación de PowerPoint</vt:lpstr>
      <vt:lpstr>Presentación de PowerPoint</vt:lpstr>
      <vt:lpstr>In brief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Gustavo Luis Chiozza</cp:lastModifiedBy>
  <cp:revision>643</cp:revision>
  <dcterms:created xsi:type="dcterms:W3CDTF">2010-04-12T23:12:02Z</dcterms:created>
  <dcterms:modified xsi:type="dcterms:W3CDTF">2012-03-06T12:34:37Z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